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0071100" cy="5664200"/>
  <p:notesSz cx="10071100" cy="5664200"/>
  <p:defaultTextStyle>
    <a:defPPr>
      <a:defRPr kern="0"/>
    </a:defPPr>
  </p:defaultTextStyle>
  <p:embeddedFontLst>
    <p:embeddedFont>
      <p:font typeface="Arial" panose="00000000000000000000" pitchFamily="34" charset="1"/>
      <p:regular r:id="rId35"/>
    </p:embeddedFont>
    <p:embeddedFont>
      <p:font typeface="Arial Unicode MS" panose="00000000000000000000" pitchFamily="34" charset="1"/>
      <p:regular r:id="rId36"/>
    </p:embeddedFont>
    <p:embeddedFont>
      <p:font typeface="Calibri" panose="00000000000000000000" pitchFamily="34" charset="1"/>
      <p:regular r:id="rId38"/>
    </p:embeddedFont>
    <p:embeddedFont>
      <p:font typeface="Times New Roman" panose="00000000000000000000" pitchFamily="18" charset="1"/>
      <p:regular r:id="rId34"/>
      <p:italic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font" Target="fonts/font1.fntdata"/><Relationship Id="rId35" Type="http://schemas.openxmlformats.org/officeDocument/2006/relationships/font" Target="fonts/font2.fntdata"/><Relationship Id="rId36" Type="http://schemas.openxmlformats.org/officeDocument/2006/relationships/font" Target="fonts/font3.fntdata"/><Relationship Id="rId37" Type="http://schemas.openxmlformats.org/officeDocument/2006/relationships/font" Target="fonts/font4.fntdata"/><Relationship Id="rId38" Type="http://schemas.openxmlformats.org/officeDocument/2006/relationships/font" Target="fonts/font5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" y="0"/>
            <a:ext cx="2066039" cy="56645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" y="25920"/>
            <a:ext cx="131400" cy="563827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60" y="359"/>
            <a:ext cx="131445" cy="5664200"/>
          </a:xfrm>
          <a:custGeom>
            <a:avLst/>
            <a:gdLst/>
            <a:ahLst/>
            <a:cxnLst/>
            <a:rect l="l" t="t" r="r" b="b"/>
            <a:pathLst>
              <a:path w="131445" h="5664200">
                <a:moveTo>
                  <a:pt x="0" y="0"/>
                </a:moveTo>
                <a:lnTo>
                  <a:pt x="131399" y="0"/>
                </a:lnTo>
                <a:lnTo>
                  <a:pt x="131399" y="5663840"/>
                </a:lnTo>
                <a:lnTo>
                  <a:pt x="0" y="5663840"/>
                </a:lnTo>
                <a:lnTo>
                  <a:pt x="0" y="0"/>
                </a:lnTo>
                <a:close/>
              </a:path>
            </a:pathLst>
          </a:custGeom>
          <a:solidFill>
            <a:srgbClr val="766F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-1799" y="187200"/>
            <a:ext cx="1155700" cy="461009"/>
          </a:xfrm>
          <a:custGeom>
            <a:avLst/>
            <a:gdLst/>
            <a:ahLst/>
            <a:cxnLst/>
            <a:rect l="l" t="t" r="r" b="b"/>
            <a:pathLst>
              <a:path w="1155700" h="461009">
                <a:moveTo>
                  <a:pt x="977752" y="460799"/>
                </a:moveTo>
                <a:lnTo>
                  <a:pt x="905095" y="460799"/>
                </a:lnTo>
                <a:lnTo>
                  <a:pt x="0" y="457574"/>
                </a:lnTo>
                <a:lnTo>
                  <a:pt x="3110" y="0"/>
                </a:lnTo>
                <a:lnTo>
                  <a:pt x="974268" y="1566"/>
                </a:lnTo>
                <a:lnTo>
                  <a:pt x="977752" y="5898"/>
                </a:lnTo>
                <a:lnTo>
                  <a:pt x="981111" y="5898"/>
                </a:lnTo>
                <a:lnTo>
                  <a:pt x="981111" y="10229"/>
                </a:lnTo>
                <a:lnTo>
                  <a:pt x="984719" y="10229"/>
                </a:lnTo>
                <a:lnTo>
                  <a:pt x="1150559" y="218188"/>
                </a:lnTo>
                <a:lnTo>
                  <a:pt x="1154408" y="224686"/>
                </a:lnTo>
                <a:lnTo>
                  <a:pt x="1155691" y="231183"/>
                </a:lnTo>
                <a:lnTo>
                  <a:pt x="1154408" y="237680"/>
                </a:lnTo>
                <a:lnTo>
                  <a:pt x="1150559" y="244177"/>
                </a:lnTo>
                <a:lnTo>
                  <a:pt x="984719" y="452136"/>
                </a:lnTo>
                <a:lnTo>
                  <a:pt x="983599" y="453611"/>
                </a:lnTo>
                <a:lnTo>
                  <a:pt x="982230" y="454993"/>
                </a:lnTo>
                <a:lnTo>
                  <a:pt x="981111" y="456468"/>
                </a:lnTo>
                <a:lnTo>
                  <a:pt x="977752" y="460799"/>
                </a:lnTo>
                <a:close/>
              </a:path>
            </a:pathLst>
          </a:custGeom>
          <a:solidFill>
            <a:srgbClr val="A5301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360" y="551520"/>
            <a:ext cx="8385840" cy="6145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14385" y="647103"/>
            <a:ext cx="7242329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0665" y="3171952"/>
            <a:ext cx="7049770" cy="1416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3555" y="1302766"/>
            <a:ext cx="4380928" cy="3738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6616" y="1302766"/>
            <a:ext cx="4380928" cy="3738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71100" cy="5664200"/>
          </a:xfrm>
          <a:custGeom>
            <a:avLst/>
            <a:gdLst/>
            <a:ahLst/>
            <a:cxnLst/>
            <a:rect l="l" t="t" r="r" b="b"/>
            <a:pathLst>
              <a:path w="10071100" h="5664200">
                <a:moveTo>
                  <a:pt x="10071099" y="5664199"/>
                </a:moveTo>
                <a:lnTo>
                  <a:pt x="0" y="5664199"/>
                </a:lnTo>
                <a:lnTo>
                  <a:pt x="0" y="0"/>
                </a:lnTo>
                <a:lnTo>
                  <a:pt x="10071099" y="0"/>
                </a:lnTo>
                <a:lnTo>
                  <a:pt x="10071099" y="5664199"/>
                </a:lnTo>
                <a:close/>
              </a:path>
            </a:pathLst>
          </a:custGeom>
          <a:solidFill>
            <a:srgbClr val="8497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0" y="0"/>
            <a:ext cx="2066039" cy="56645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0" y="25920"/>
            <a:ext cx="131400" cy="563827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60" y="359"/>
            <a:ext cx="131445" cy="5664200"/>
          </a:xfrm>
          <a:custGeom>
            <a:avLst/>
            <a:gdLst/>
            <a:ahLst/>
            <a:cxnLst/>
            <a:rect l="l" t="t" r="r" b="b"/>
            <a:pathLst>
              <a:path w="131445" h="5664200">
                <a:moveTo>
                  <a:pt x="0" y="0"/>
                </a:moveTo>
                <a:lnTo>
                  <a:pt x="131399" y="0"/>
                </a:lnTo>
                <a:lnTo>
                  <a:pt x="131399" y="5663840"/>
                </a:lnTo>
                <a:lnTo>
                  <a:pt x="0" y="5663840"/>
                </a:lnTo>
                <a:lnTo>
                  <a:pt x="0" y="0"/>
                </a:lnTo>
                <a:close/>
              </a:path>
            </a:pathLst>
          </a:custGeom>
          <a:solidFill>
            <a:srgbClr val="766F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-1799" y="187200"/>
            <a:ext cx="1155700" cy="461009"/>
          </a:xfrm>
          <a:custGeom>
            <a:avLst/>
            <a:gdLst/>
            <a:ahLst/>
            <a:cxnLst/>
            <a:rect l="l" t="t" r="r" b="b"/>
            <a:pathLst>
              <a:path w="1155700" h="461009">
                <a:moveTo>
                  <a:pt x="977752" y="460799"/>
                </a:moveTo>
                <a:lnTo>
                  <a:pt x="905095" y="460799"/>
                </a:lnTo>
                <a:lnTo>
                  <a:pt x="0" y="457574"/>
                </a:lnTo>
                <a:lnTo>
                  <a:pt x="3110" y="0"/>
                </a:lnTo>
                <a:lnTo>
                  <a:pt x="974268" y="1566"/>
                </a:lnTo>
                <a:lnTo>
                  <a:pt x="977752" y="5898"/>
                </a:lnTo>
                <a:lnTo>
                  <a:pt x="981111" y="5898"/>
                </a:lnTo>
                <a:lnTo>
                  <a:pt x="981111" y="10229"/>
                </a:lnTo>
                <a:lnTo>
                  <a:pt x="984719" y="10229"/>
                </a:lnTo>
                <a:lnTo>
                  <a:pt x="1150559" y="218188"/>
                </a:lnTo>
                <a:lnTo>
                  <a:pt x="1154408" y="224686"/>
                </a:lnTo>
                <a:lnTo>
                  <a:pt x="1155691" y="231183"/>
                </a:lnTo>
                <a:lnTo>
                  <a:pt x="1154408" y="237680"/>
                </a:lnTo>
                <a:lnTo>
                  <a:pt x="1150559" y="244177"/>
                </a:lnTo>
                <a:lnTo>
                  <a:pt x="984719" y="452136"/>
                </a:lnTo>
                <a:lnTo>
                  <a:pt x="983599" y="453611"/>
                </a:lnTo>
                <a:lnTo>
                  <a:pt x="982230" y="454993"/>
                </a:lnTo>
                <a:lnTo>
                  <a:pt x="981111" y="456468"/>
                </a:lnTo>
                <a:lnTo>
                  <a:pt x="977752" y="460799"/>
                </a:lnTo>
                <a:close/>
              </a:path>
            </a:pathLst>
          </a:custGeom>
          <a:solidFill>
            <a:srgbClr val="A5301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03589" y="647463"/>
            <a:ext cx="5263921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074" y="1578295"/>
            <a:ext cx="8998950" cy="3426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24174" y="5267706"/>
            <a:ext cx="3222752" cy="283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3555" y="5267706"/>
            <a:ext cx="2316353" cy="283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51192" y="5267706"/>
            <a:ext cx="2316353" cy="283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hyperlink" Target="mailto:korbinian.gruenwald@univie.ac.at" TargetMode="External"/><Relationship Id="rId5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hyperlink" Target="https://medieval-legal-transactions.univie.ac.at/WienQuellen/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hyperlink" Target="https://medieval-legal-transactions.univie.ac.at/WienQuellen/places.html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arth.google.com/web/%4048.22322869%2C16.36203228%2C172.01312339a%2C11027.19717636d%2C30y%2C0h%2C0t%2C0r" TargetMode="External"/><Relationship Id="rId3" Type="http://schemas.openxmlformats.org/officeDocument/2006/relationships/hyperlink" Target="https://earth.google.com/web/%4048.20721388%2C16.38062359%2C163.35886686a%2C2457.97402854d%2C30y%2C0h%2C0t%2C0r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2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korbinian.gruenwald@univie.ac.at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undbuecher.acdh.oeaw.ac.at/e01985_1473-12-22.html" TargetMode="External"/><Relationship Id="rId3" Type="http://schemas.openxmlformats.org/officeDocument/2006/relationships/hyperlink" Target="https://www.monasterium.net/mom/AT-WStLA/HAUrk/3376/charter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hyperlink" Target="https://dhd-blog.org/?p=16737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medieval-legal-transactions.univie.ac.at/database2/index.php?-table=places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s://dhd-blog.org/?p=16737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1100" cy="5664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3676" y="0"/>
            <a:ext cx="6990715" cy="1595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  <a:tabLst>
                <a:tab pos="744220" algn="l"/>
                <a:tab pos="2759075" algn="l"/>
                <a:tab pos="3502025" algn="l"/>
              </a:tabLst>
            </a:pPr>
            <a:r>
              <a:rPr dirty="0" sz="5400" spc="-25">
                <a:solidFill>
                  <a:srgbClr val="262626"/>
                </a:solidFill>
              </a:rPr>
              <a:t>In</a:t>
            </a:r>
            <a:r>
              <a:rPr dirty="0" sz="5400">
                <a:solidFill>
                  <a:srgbClr val="262626"/>
                </a:solidFill>
              </a:rPr>
              <a:t>	the</a:t>
            </a:r>
            <a:r>
              <a:rPr dirty="0" sz="5400" spc="-30">
                <a:solidFill>
                  <a:srgbClr val="262626"/>
                </a:solidFill>
              </a:rPr>
              <a:t> </a:t>
            </a:r>
            <a:r>
              <a:rPr dirty="0" sz="5400" spc="-25">
                <a:solidFill>
                  <a:srgbClr val="262626"/>
                </a:solidFill>
              </a:rPr>
              <a:t>net</a:t>
            </a:r>
            <a:r>
              <a:rPr dirty="0" sz="5400">
                <a:solidFill>
                  <a:srgbClr val="262626"/>
                </a:solidFill>
              </a:rPr>
              <a:t>	</a:t>
            </a:r>
            <a:r>
              <a:rPr dirty="0" sz="5400" spc="-25">
                <a:solidFill>
                  <a:srgbClr val="262626"/>
                </a:solidFill>
              </a:rPr>
              <a:t>of</a:t>
            </a:r>
            <a:r>
              <a:rPr dirty="0" sz="5400">
                <a:solidFill>
                  <a:srgbClr val="262626"/>
                </a:solidFill>
              </a:rPr>
              <a:t>	the</a:t>
            </a:r>
            <a:r>
              <a:rPr dirty="0" sz="5400" spc="-40">
                <a:solidFill>
                  <a:srgbClr val="262626"/>
                </a:solidFill>
              </a:rPr>
              <a:t> </a:t>
            </a:r>
            <a:r>
              <a:rPr dirty="0" sz="5400" spc="-10">
                <a:solidFill>
                  <a:srgbClr val="262626"/>
                </a:solidFill>
              </a:rPr>
              <a:t>city.</a:t>
            </a:r>
            <a:endParaRPr sz="5400"/>
          </a:p>
          <a:p>
            <a:pPr algn="ctr" marL="12065" marR="5080">
              <a:lnSpc>
                <a:spcPct val="100000"/>
              </a:lnSpc>
              <a:spcBef>
                <a:spcPts val="120"/>
              </a:spcBef>
            </a:pPr>
            <a:r>
              <a:rPr dirty="0" sz="2400">
                <a:solidFill>
                  <a:srgbClr val="262626"/>
                </a:solidFill>
              </a:rPr>
              <a:t>Social</a:t>
            </a:r>
            <a:r>
              <a:rPr dirty="0" sz="2400" spc="-25">
                <a:solidFill>
                  <a:srgbClr val="262626"/>
                </a:solidFill>
              </a:rPr>
              <a:t> </a:t>
            </a:r>
            <a:r>
              <a:rPr dirty="0" sz="2400">
                <a:solidFill>
                  <a:srgbClr val="262626"/>
                </a:solidFill>
              </a:rPr>
              <a:t>Groups,</a:t>
            </a:r>
            <a:r>
              <a:rPr dirty="0" sz="2400" spc="-25">
                <a:solidFill>
                  <a:srgbClr val="262626"/>
                </a:solidFill>
              </a:rPr>
              <a:t> </a:t>
            </a:r>
            <a:r>
              <a:rPr dirty="0" sz="2400">
                <a:solidFill>
                  <a:srgbClr val="262626"/>
                </a:solidFill>
              </a:rPr>
              <a:t>Networks</a:t>
            </a:r>
            <a:r>
              <a:rPr dirty="0" sz="2400" spc="-25">
                <a:solidFill>
                  <a:srgbClr val="262626"/>
                </a:solidFill>
              </a:rPr>
              <a:t> </a:t>
            </a:r>
            <a:r>
              <a:rPr dirty="0" sz="2400">
                <a:solidFill>
                  <a:srgbClr val="262626"/>
                </a:solidFill>
              </a:rPr>
              <a:t>of</a:t>
            </a:r>
            <a:r>
              <a:rPr dirty="0" sz="2400" spc="-20">
                <a:solidFill>
                  <a:srgbClr val="262626"/>
                </a:solidFill>
              </a:rPr>
              <a:t> </a:t>
            </a:r>
            <a:r>
              <a:rPr dirty="0" sz="2400">
                <a:solidFill>
                  <a:srgbClr val="262626"/>
                </a:solidFill>
              </a:rPr>
              <a:t>Relations</a:t>
            </a:r>
            <a:r>
              <a:rPr dirty="0" sz="2400" spc="-25">
                <a:solidFill>
                  <a:srgbClr val="262626"/>
                </a:solidFill>
              </a:rPr>
              <a:t> </a:t>
            </a:r>
            <a:r>
              <a:rPr dirty="0" sz="2400">
                <a:solidFill>
                  <a:srgbClr val="262626"/>
                </a:solidFill>
              </a:rPr>
              <a:t>and</a:t>
            </a:r>
            <a:r>
              <a:rPr dirty="0" sz="2400" spc="-25">
                <a:solidFill>
                  <a:srgbClr val="262626"/>
                </a:solidFill>
              </a:rPr>
              <a:t> </a:t>
            </a:r>
            <a:r>
              <a:rPr dirty="0" sz="2400">
                <a:solidFill>
                  <a:srgbClr val="262626"/>
                </a:solidFill>
              </a:rPr>
              <a:t>Interactions</a:t>
            </a:r>
            <a:r>
              <a:rPr dirty="0" sz="2400" spc="-20">
                <a:solidFill>
                  <a:srgbClr val="262626"/>
                </a:solidFill>
              </a:rPr>
              <a:t> </a:t>
            </a:r>
            <a:r>
              <a:rPr dirty="0" sz="2400" spc="-25">
                <a:solidFill>
                  <a:srgbClr val="262626"/>
                </a:solidFill>
              </a:rPr>
              <a:t>in </a:t>
            </a:r>
            <a:r>
              <a:rPr dirty="0" sz="2400">
                <a:solidFill>
                  <a:srgbClr val="262626"/>
                </a:solidFill>
              </a:rPr>
              <a:t>Late</a:t>
            </a:r>
            <a:r>
              <a:rPr dirty="0" sz="2400" spc="-60">
                <a:solidFill>
                  <a:srgbClr val="262626"/>
                </a:solidFill>
              </a:rPr>
              <a:t> </a:t>
            </a:r>
            <a:r>
              <a:rPr dirty="0" sz="2400">
                <a:solidFill>
                  <a:srgbClr val="262626"/>
                </a:solidFill>
              </a:rPr>
              <a:t>Medieval</a:t>
            </a:r>
            <a:r>
              <a:rPr dirty="0" sz="2400" spc="-95">
                <a:solidFill>
                  <a:srgbClr val="262626"/>
                </a:solidFill>
              </a:rPr>
              <a:t> </a:t>
            </a:r>
            <a:r>
              <a:rPr dirty="0" sz="2400" spc="-10">
                <a:solidFill>
                  <a:srgbClr val="262626"/>
                </a:solidFill>
              </a:rPr>
              <a:t>Vienna</a:t>
            </a:r>
            <a:r>
              <a:rPr dirty="0" sz="2400" spc="-55">
                <a:solidFill>
                  <a:srgbClr val="262626"/>
                </a:solidFill>
              </a:rPr>
              <a:t> </a:t>
            </a:r>
            <a:r>
              <a:rPr dirty="0" sz="2400">
                <a:solidFill>
                  <a:srgbClr val="262626"/>
                </a:solidFill>
              </a:rPr>
              <a:t>(1448-</a:t>
            </a:r>
            <a:r>
              <a:rPr dirty="0" sz="2400" spc="-10">
                <a:solidFill>
                  <a:srgbClr val="262626"/>
                </a:solidFill>
              </a:rPr>
              <a:t>1463)</a:t>
            </a:r>
            <a:endParaRPr sz="2400"/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5040000"/>
            <a:ext cx="5556250" cy="624205"/>
            <a:chOff x="0" y="5040000"/>
            <a:chExt cx="5556250" cy="62420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40000"/>
              <a:ext cx="1079999" cy="6241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79999" y="5040000"/>
              <a:ext cx="4476115" cy="624205"/>
            </a:xfrm>
            <a:custGeom>
              <a:avLst/>
              <a:gdLst/>
              <a:ahLst/>
              <a:cxnLst/>
              <a:rect l="l" t="t" r="r" b="b"/>
              <a:pathLst>
                <a:path w="4476115" h="624204">
                  <a:moveTo>
                    <a:pt x="0" y="0"/>
                  </a:moveTo>
                  <a:lnTo>
                    <a:pt x="4475879" y="0"/>
                  </a:lnTo>
                  <a:lnTo>
                    <a:pt x="4475879" y="624200"/>
                  </a:lnTo>
                  <a:lnTo>
                    <a:pt x="0" y="624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9FC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53025" y="5060320"/>
            <a:ext cx="37414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Korbinian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Grünwald,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BA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MA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000">
                <a:latin typeface="Arial"/>
                <a:cs typeface="Arial"/>
              </a:rPr>
              <a:t>Institut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für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Österreichische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Geschichtsforschung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/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Universität</a:t>
            </a:r>
            <a:r>
              <a:rPr dirty="0" sz="1000" spc="1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Wien </a:t>
            </a:r>
            <a:r>
              <a:rPr dirty="0" sz="1000" spc="-10">
                <a:latin typeface="Arial"/>
                <a:cs typeface="Arial"/>
                <a:hlinkClick r:id="rId4"/>
              </a:rPr>
              <a:t>korbinian.gruenwald@univie.ac.at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555879" y="5040000"/>
            <a:ext cx="3084195" cy="624205"/>
          </a:xfrm>
          <a:custGeom>
            <a:avLst/>
            <a:gdLst/>
            <a:ahLst/>
            <a:cxnLst/>
            <a:rect l="l" t="t" r="r" b="b"/>
            <a:pathLst>
              <a:path w="3084195" h="624204">
                <a:moveTo>
                  <a:pt x="0" y="0"/>
                </a:moveTo>
                <a:lnTo>
                  <a:pt x="3084119" y="0"/>
                </a:lnTo>
                <a:lnTo>
                  <a:pt x="3084119" y="624200"/>
                </a:lnTo>
                <a:lnTo>
                  <a:pt x="0" y="624200"/>
                </a:lnTo>
                <a:lnTo>
                  <a:pt x="0" y="0"/>
                </a:lnTo>
                <a:close/>
              </a:path>
            </a:pathLst>
          </a:custGeom>
          <a:solidFill>
            <a:srgbClr val="729F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051364" y="5063407"/>
            <a:ext cx="2515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6350" marR="5715" indent="6096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Betreut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von: </a:t>
            </a:r>
            <a:r>
              <a:rPr dirty="0" sz="900">
                <a:latin typeface="Arial"/>
                <a:cs typeface="Arial"/>
              </a:rPr>
              <a:t>Prof.</a:t>
            </a:r>
            <a:r>
              <a:rPr dirty="0" sz="900" spc="-4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Dr.</a:t>
            </a:r>
            <a:r>
              <a:rPr dirty="0" sz="900" spc="-4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Christina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Lutter</a:t>
            </a:r>
            <a:endParaRPr sz="900">
              <a:latin typeface="Arial"/>
              <a:cs typeface="Arial"/>
            </a:endParaRPr>
          </a:p>
          <a:p>
            <a:pPr algn="r" marR="12700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Institut</a:t>
            </a:r>
            <a:r>
              <a:rPr dirty="0" sz="900" spc="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für</a:t>
            </a:r>
            <a:r>
              <a:rPr dirty="0" sz="900" spc="30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Österreichische</a:t>
            </a:r>
            <a:r>
              <a:rPr dirty="0" sz="900" spc="30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Geschichtsforschung</a:t>
            </a:r>
            <a:r>
              <a:rPr dirty="0" sz="900" spc="30">
                <a:latin typeface="Arial"/>
                <a:cs typeface="Arial"/>
              </a:rPr>
              <a:t> </a:t>
            </a:r>
            <a:r>
              <a:rPr dirty="0" sz="900" spc="-50">
                <a:latin typeface="Arial"/>
                <a:cs typeface="Arial"/>
              </a:rPr>
              <a:t>/</a:t>
            </a:r>
            <a:endParaRPr sz="9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Universität</a:t>
            </a:r>
            <a:r>
              <a:rPr dirty="0" sz="900" spc="-55">
                <a:latin typeface="Arial"/>
                <a:cs typeface="Arial"/>
              </a:rPr>
              <a:t> </a:t>
            </a:r>
            <a:r>
              <a:rPr dirty="0" sz="900" spc="-20">
                <a:latin typeface="Arial"/>
                <a:cs typeface="Arial"/>
              </a:rPr>
              <a:t>Wien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0000" y="5040000"/>
            <a:ext cx="1431099" cy="62419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463223" y="4517780"/>
            <a:ext cx="51479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6290" marR="5080" indent="-784225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latin typeface="Times New Roman"/>
                <a:cs typeface="Times New Roman"/>
              </a:rPr>
              <a:t>Workshop</a:t>
            </a:r>
            <a:r>
              <a:rPr dirty="0" sz="1500" spc="-2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on</a:t>
            </a:r>
            <a:r>
              <a:rPr dirty="0" sz="1500" spc="-10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Information</a:t>
            </a:r>
            <a:r>
              <a:rPr dirty="0" sz="1500" spc="-40">
                <a:latin typeface="Times New Roman"/>
                <a:cs typeface="Times New Roman"/>
              </a:rPr>
              <a:t> </a:t>
            </a:r>
            <a:r>
              <a:rPr dirty="0" sz="1500" spc="-10">
                <a:latin typeface="Times New Roman"/>
                <a:cs typeface="Times New Roman"/>
              </a:rPr>
              <a:t>Visualization</a:t>
            </a:r>
            <a:r>
              <a:rPr dirty="0" sz="1500" spc="-20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in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the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(Digital)</a:t>
            </a:r>
            <a:r>
              <a:rPr dirty="0" sz="1500" spc="-10">
                <a:latin typeface="Times New Roman"/>
                <a:cs typeface="Times New Roman"/>
              </a:rPr>
              <a:t> Humanities </a:t>
            </a:r>
            <a:r>
              <a:rPr dirty="0" sz="1500">
                <a:latin typeface="Times New Roman"/>
                <a:cs typeface="Times New Roman"/>
              </a:rPr>
              <a:t>27th-28th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of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October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2022,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University</a:t>
            </a:r>
            <a:r>
              <a:rPr dirty="0" sz="1500" spc="-15">
                <a:latin typeface="Times New Roman"/>
                <a:cs typeface="Times New Roman"/>
              </a:rPr>
              <a:t> </a:t>
            </a:r>
            <a:r>
              <a:rPr dirty="0" sz="1500">
                <a:latin typeface="Times New Roman"/>
                <a:cs typeface="Times New Roman"/>
              </a:rPr>
              <a:t>of</a:t>
            </a:r>
            <a:r>
              <a:rPr dirty="0" sz="1500" spc="-10">
                <a:latin typeface="Times New Roman"/>
                <a:cs typeface="Times New Roman"/>
              </a:rPr>
              <a:t> </a:t>
            </a:r>
            <a:r>
              <a:rPr dirty="0" sz="1500" spc="-20">
                <a:latin typeface="Times New Roman"/>
                <a:cs typeface="Times New Roman"/>
              </a:rPr>
              <a:t>Graz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960" y="4375439"/>
            <a:ext cx="6554879" cy="1015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7510" y="415444"/>
            <a:ext cx="582612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Overview</a:t>
            </a:r>
            <a:r>
              <a:rPr dirty="0" spc="-30"/>
              <a:t> </a:t>
            </a:r>
            <a:r>
              <a:rPr dirty="0"/>
              <a:t>–</a:t>
            </a:r>
            <a:r>
              <a:rPr dirty="0" spc="-10"/>
              <a:t> </a:t>
            </a:r>
            <a:r>
              <a:rPr dirty="0"/>
              <a:t>entities</a:t>
            </a:r>
            <a:r>
              <a:rPr dirty="0" spc="-20"/>
              <a:t> </a:t>
            </a:r>
            <a:r>
              <a:rPr dirty="0"/>
              <a:t>(Satzbuch</a:t>
            </a:r>
            <a:r>
              <a:rPr dirty="0" spc="-10"/>
              <a:t> </a:t>
            </a:r>
            <a:r>
              <a:rPr dirty="0"/>
              <a:t>CD</a:t>
            </a:r>
            <a:r>
              <a:rPr dirty="0" spc="-20"/>
              <a:t> </a:t>
            </a:r>
            <a:r>
              <a:rPr dirty="0"/>
              <a:t>/</a:t>
            </a:r>
            <a:r>
              <a:rPr dirty="0" spc="-15"/>
              <a:t> </a:t>
            </a:r>
            <a:r>
              <a:rPr dirty="0"/>
              <a:t>QGW</a:t>
            </a:r>
            <a:r>
              <a:rPr dirty="0" spc="-50"/>
              <a:t> </a:t>
            </a:r>
            <a:r>
              <a:rPr dirty="0"/>
              <a:t>1448-</a:t>
            </a:r>
            <a:r>
              <a:rPr dirty="0" spc="-25"/>
              <a:t>55)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8355" y="1040985"/>
            <a:ext cx="5606049" cy="30762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319" y="4680360"/>
            <a:ext cx="6983279" cy="5342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2557" y="647284"/>
            <a:ext cx="236029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Overview</a:t>
            </a:r>
            <a:r>
              <a:rPr dirty="0" spc="-160"/>
              <a:t> </a:t>
            </a:r>
            <a:r>
              <a:rPr dirty="0" sz="1450"/>
              <a:t>-</a:t>
            </a:r>
            <a:r>
              <a:rPr dirty="0" sz="1450" spc="210"/>
              <a:t> </a:t>
            </a:r>
            <a:r>
              <a:rPr dirty="0" spc="-10"/>
              <a:t>Relations</a:t>
            </a:r>
            <a:endParaRPr sz="145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1163" y="1529568"/>
            <a:ext cx="4463720" cy="27782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8240" y="1377000"/>
            <a:ext cx="7971119" cy="30236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8284" y="647463"/>
            <a:ext cx="4084954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Visualisations</a:t>
            </a:r>
            <a:r>
              <a:rPr dirty="0"/>
              <a:t> (Ex.:</a:t>
            </a:r>
            <a:r>
              <a:rPr dirty="0" spc="5"/>
              <a:t> </a:t>
            </a:r>
            <a:r>
              <a:rPr dirty="0" spc="-20"/>
              <a:t>issuer-</a:t>
            </a:r>
            <a:r>
              <a:rPr dirty="0" spc="-10"/>
              <a:t>recipient)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381265" y="4633000"/>
            <a:ext cx="31407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https://medieval-legal-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transactions.univie.ac.at/WienQuellen/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46705" y="4889024"/>
            <a:ext cx="28371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Zusammenarbeit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Bigalke </a:t>
            </a:r>
            <a:r>
              <a:rPr dirty="0" sz="1200">
                <a:latin typeface="Times New Roman"/>
                <a:cs typeface="Times New Roman"/>
              </a:rPr>
              <a:t>(CCeH/Universität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Köln);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Test-</a:t>
            </a:r>
            <a:r>
              <a:rPr dirty="0" sz="1200">
                <a:latin typeface="Times New Roman"/>
                <a:cs typeface="Times New Roman"/>
              </a:rPr>
              <a:t>Server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bereit </a:t>
            </a:r>
            <a:r>
              <a:rPr dirty="0" sz="1200">
                <a:latin typeface="Times New Roman"/>
                <a:cs typeface="Times New Roman"/>
              </a:rPr>
              <a:t>gestellt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Pamperl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(Universität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Wien)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840" y="1318680"/>
            <a:ext cx="5961239" cy="30315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358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Visualisations</a:t>
            </a:r>
            <a:r>
              <a:rPr dirty="0" spc="-25"/>
              <a:t> </a:t>
            </a:r>
            <a:r>
              <a:rPr dirty="0"/>
              <a:t>(Ex.:</a:t>
            </a:r>
            <a:r>
              <a:rPr dirty="0" spc="-20"/>
              <a:t> </a:t>
            </a:r>
            <a:r>
              <a:rPr dirty="0"/>
              <a:t>Häuser</a:t>
            </a:r>
            <a:r>
              <a:rPr dirty="0" spc="-25"/>
              <a:t> </a:t>
            </a:r>
            <a:r>
              <a:rPr dirty="0"/>
              <a:t>und</a:t>
            </a:r>
            <a:r>
              <a:rPr dirty="0" spc="-20"/>
              <a:t> </a:t>
            </a:r>
            <a:r>
              <a:rPr dirty="0" spc="-10"/>
              <a:t>Straßen)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140505" y="4453000"/>
            <a:ext cx="37211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https://medieval-legal-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transactions.univie.ac.at/WienQuellen/places.html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46705" y="4961023"/>
            <a:ext cx="28371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Times New Roman"/>
                <a:cs typeface="Times New Roman"/>
              </a:rPr>
              <a:t>In</a:t>
            </a:r>
            <a:r>
              <a:rPr dirty="0" sz="1200" spc="-3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Zusammenarbeit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mit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Jan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Bigalke </a:t>
            </a:r>
            <a:r>
              <a:rPr dirty="0" sz="1200">
                <a:latin typeface="Times New Roman"/>
                <a:cs typeface="Times New Roman"/>
              </a:rPr>
              <a:t>(CCeH/Universität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Köln);</a:t>
            </a:r>
            <a:r>
              <a:rPr dirty="0" sz="1200" spc="-25">
                <a:latin typeface="Times New Roman"/>
                <a:cs typeface="Times New Roman"/>
              </a:rPr>
              <a:t> </a:t>
            </a:r>
            <a:r>
              <a:rPr dirty="0" sz="1200" spc="-30">
                <a:latin typeface="Times New Roman"/>
                <a:cs typeface="Times New Roman"/>
              </a:rPr>
              <a:t>Test-</a:t>
            </a:r>
            <a:r>
              <a:rPr dirty="0" sz="1200">
                <a:latin typeface="Times New Roman"/>
                <a:cs typeface="Times New Roman"/>
              </a:rPr>
              <a:t>Server</a:t>
            </a:r>
            <a:r>
              <a:rPr dirty="0" sz="1200" spc="-5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bereit </a:t>
            </a:r>
            <a:r>
              <a:rPr dirty="0" sz="1200">
                <a:latin typeface="Times New Roman"/>
                <a:cs typeface="Times New Roman"/>
              </a:rPr>
              <a:t>gestellt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von</a:t>
            </a:r>
            <a:r>
              <a:rPr dirty="0" sz="1200" spc="-10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Beate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Pamperl</a:t>
            </a:r>
            <a:r>
              <a:rPr dirty="0" sz="1200" spc="-15">
                <a:latin typeface="Times New Roman"/>
                <a:cs typeface="Times New Roman"/>
              </a:rPr>
              <a:t> </a:t>
            </a:r>
            <a:r>
              <a:rPr dirty="0" sz="1200">
                <a:latin typeface="Times New Roman"/>
                <a:cs typeface="Times New Roman"/>
              </a:rPr>
              <a:t>(Universität</a:t>
            </a:r>
            <a:r>
              <a:rPr dirty="0" sz="1200" spc="-30">
                <a:latin typeface="Times New Roman"/>
                <a:cs typeface="Times New Roman"/>
              </a:rPr>
              <a:t> </a:t>
            </a:r>
            <a:r>
              <a:rPr dirty="0" sz="1200" spc="-10">
                <a:latin typeface="Times New Roman"/>
                <a:cs typeface="Times New Roman"/>
              </a:rPr>
              <a:t>Wien)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799" y="0"/>
            <a:ext cx="10073005" cy="5664835"/>
            <a:chOff x="-1799" y="0"/>
            <a:chExt cx="10073005" cy="56648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" y="0"/>
              <a:ext cx="2066039" cy="56645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" y="25920"/>
              <a:ext cx="131400" cy="56382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60" y="359"/>
              <a:ext cx="131445" cy="5664200"/>
            </a:xfrm>
            <a:custGeom>
              <a:avLst/>
              <a:gdLst/>
              <a:ahLst/>
              <a:cxnLst/>
              <a:rect l="l" t="t" r="r" b="b"/>
              <a:pathLst>
                <a:path w="131445" h="5664200">
                  <a:moveTo>
                    <a:pt x="0" y="0"/>
                  </a:moveTo>
                  <a:lnTo>
                    <a:pt x="131399" y="0"/>
                  </a:lnTo>
                  <a:lnTo>
                    <a:pt x="131399" y="5663840"/>
                  </a:lnTo>
                  <a:lnTo>
                    <a:pt x="0" y="5663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F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799" y="187200"/>
              <a:ext cx="1155700" cy="461009"/>
            </a:xfrm>
            <a:custGeom>
              <a:avLst/>
              <a:gdLst/>
              <a:ahLst/>
              <a:cxnLst/>
              <a:rect l="l" t="t" r="r" b="b"/>
              <a:pathLst>
                <a:path w="1155700" h="461009">
                  <a:moveTo>
                    <a:pt x="977752" y="460799"/>
                  </a:moveTo>
                  <a:lnTo>
                    <a:pt x="905095" y="460799"/>
                  </a:lnTo>
                  <a:lnTo>
                    <a:pt x="0" y="457574"/>
                  </a:lnTo>
                  <a:lnTo>
                    <a:pt x="3110" y="0"/>
                  </a:lnTo>
                  <a:lnTo>
                    <a:pt x="974268" y="1566"/>
                  </a:lnTo>
                  <a:lnTo>
                    <a:pt x="977752" y="5898"/>
                  </a:lnTo>
                  <a:lnTo>
                    <a:pt x="981111" y="5898"/>
                  </a:lnTo>
                  <a:lnTo>
                    <a:pt x="981111" y="10229"/>
                  </a:lnTo>
                  <a:lnTo>
                    <a:pt x="984719" y="10229"/>
                  </a:lnTo>
                  <a:lnTo>
                    <a:pt x="1150559" y="218188"/>
                  </a:lnTo>
                  <a:lnTo>
                    <a:pt x="1154408" y="224686"/>
                  </a:lnTo>
                  <a:lnTo>
                    <a:pt x="1155691" y="231183"/>
                  </a:lnTo>
                  <a:lnTo>
                    <a:pt x="1154408" y="237680"/>
                  </a:lnTo>
                  <a:lnTo>
                    <a:pt x="1150559" y="244177"/>
                  </a:lnTo>
                  <a:lnTo>
                    <a:pt x="984719" y="452136"/>
                  </a:lnTo>
                  <a:lnTo>
                    <a:pt x="983599" y="453611"/>
                  </a:lnTo>
                  <a:lnTo>
                    <a:pt x="982230" y="454993"/>
                  </a:lnTo>
                  <a:lnTo>
                    <a:pt x="981111" y="456468"/>
                  </a:lnTo>
                  <a:lnTo>
                    <a:pt x="977752" y="460799"/>
                  </a:lnTo>
                  <a:close/>
                </a:path>
              </a:pathLst>
            </a:custGeom>
            <a:solidFill>
              <a:srgbClr val="A5301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0"/>
              <a:ext cx="10071100" cy="565807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552584" y="392455"/>
            <a:ext cx="44170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Output</a:t>
            </a:r>
            <a:r>
              <a:rPr dirty="0" u="heavy" sz="1800" spc="-3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–</a:t>
            </a:r>
            <a:r>
              <a:rPr dirty="0" u="heavy" sz="1800" spc="-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Cooperation</a:t>
            </a:r>
            <a:r>
              <a:rPr dirty="0" u="heavy" sz="1800" spc="-2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</a:t>
            </a:r>
            <a:r>
              <a:rPr dirty="0" u="heavy" sz="1800" spc="-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urban</a:t>
            </a:r>
            <a:r>
              <a:rPr dirty="0" u="heavy" sz="180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8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archaeologists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17984" y="5418288"/>
            <a:ext cx="31197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Times New Roman"/>
                <a:cs typeface="Times New Roman"/>
              </a:rPr>
              <a:t>Erstellt</a:t>
            </a:r>
            <a:r>
              <a:rPr dirty="0" sz="1400" spc="-5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mit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Martin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Mosser</a:t>
            </a:r>
            <a:r>
              <a:rPr dirty="0" sz="1400" spc="-40">
                <a:latin typeface="Times New Roman"/>
                <a:cs typeface="Times New Roman"/>
              </a:rPr>
              <a:t> </a:t>
            </a:r>
            <a:r>
              <a:rPr dirty="0" sz="1400">
                <a:latin typeface="Times New Roman"/>
                <a:cs typeface="Times New Roman"/>
              </a:rPr>
              <a:t>(Wien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Museum)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3025" y="572456"/>
            <a:ext cx="44170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>
                <a:uFill>
                  <a:solidFill>
                    <a:srgbClr val="000000"/>
                  </a:solidFill>
                </a:uFill>
              </a:rPr>
              <a:t>Output</a:t>
            </a:r>
            <a:r>
              <a:rPr dirty="0" u="heavy" sz="1800" spc="-3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</a:rPr>
              <a:t>–</a:t>
            </a:r>
            <a:r>
              <a:rPr dirty="0" u="heavy" sz="1800" spc="-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</a:rPr>
              <a:t>Cooperation</a:t>
            </a:r>
            <a:r>
              <a:rPr dirty="0" u="heavy" sz="1800" spc="-20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</a:rPr>
              <a:t>with</a:t>
            </a:r>
            <a:r>
              <a:rPr dirty="0" u="heavy" sz="1800" spc="-2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heavy" sz="1800">
                <a:uFill>
                  <a:solidFill>
                    <a:srgbClr val="000000"/>
                  </a:solidFill>
                </a:uFill>
              </a:rPr>
              <a:t>urban</a:t>
            </a:r>
            <a:r>
              <a:rPr dirty="0" u="heavy" sz="1800" spc="-15"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u="heavy" sz="1800" spc="-10">
                <a:uFill>
                  <a:solidFill>
                    <a:srgbClr val="000000"/>
                  </a:solidFill>
                </a:uFill>
              </a:rPr>
              <a:t>archaeologists</a:t>
            </a:r>
            <a:endParaRPr sz="18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9888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Visualisations</a:t>
            </a:r>
            <a:r>
              <a:rPr dirty="0" spc="-15"/>
              <a:t> </a:t>
            </a:r>
            <a:r>
              <a:rPr dirty="0"/>
              <a:t>on</a:t>
            </a:r>
            <a:r>
              <a:rPr dirty="0" spc="-5"/>
              <a:t> </a:t>
            </a:r>
            <a:r>
              <a:rPr dirty="0"/>
              <a:t>googleearth</a:t>
            </a:r>
            <a:r>
              <a:rPr dirty="0" spc="-10"/>
              <a:t> </a:t>
            </a:r>
            <a:r>
              <a:rPr dirty="0"/>
              <a:t>(for</a:t>
            </a:r>
            <a:r>
              <a:rPr dirty="0" spc="-5"/>
              <a:t> </a:t>
            </a:r>
            <a:r>
              <a:rPr dirty="0" spc="-10"/>
              <a:t>workflow):</a:t>
            </a:r>
          </a:p>
          <a:p>
            <a:pPr marL="616585">
              <a:lnSpc>
                <a:spcPct val="100000"/>
              </a:lnSpc>
              <a:spcBef>
                <a:spcPts val="30"/>
              </a:spcBef>
            </a:pPr>
            <a:endParaRPr sz="1850"/>
          </a:p>
          <a:p>
            <a:pPr marL="1198880" marR="1364615">
              <a:lnSpc>
                <a:spcPct val="100000"/>
              </a:lnSpc>
            </a:pPr>
            <a:r>
              <a:rPr dirty="0" spc="-10"/>
              <a:t>Straßen/Plätze </a:t>
            </a:r>
            <a:r>
              <a:rPr dirty="0" u="heavy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https://earth.google.com/web/@48.22322871,16.36203227,160.04017</a:t>
            </a:r>
            <a:r>
              <a:rPr dirty="0" spc="-10">
                <a:solidFill>
                  <a:srgbClr val="0000FF"/>
                </a:solidFill>
              </a:rPr>
              <a:t> </a:t>
            </a:r>
            <a:r>
              <a:rPr dirty="0" u="heavy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83a,11039.16990468d,30y,0h,0t,0r</a:t>
            </a:r>
          </a:p>
          <a:p>
            <a:pPr marL="1198880" marR="1364615">
              <a:lnSpc>
                <a:spcPct val="100000"/>
              </a:lnSpc>
            </a:pPr>
            <a:r>
              <a:rPr dirty="0" spc="-10"/>
              <a:t>Häuser </a:t>
            </a:r>
            <a:r>
              <a:rPr dirty="0" u="heavy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https://earth.google.com/web/@48.20721388,16.38062359,163.35886</a:t>
            </a:r>
            <a:r>
              <a:rPr dirty="0" spc="-10">
                <a:solidFill>
                  <a:srgbClr val="0000FF"/>
                </a:solidFill>
              </a:rPr>
              <a:t> </a:t>
            </a:r>
            <a:r>
              <a:rPr dirty="0" u="heavy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686a,2457.97402854d,30y,0h,0t,0r</a:t>
            </a:r>
          </a:p>
          <a:p>
            <a:pPr marL="616585">
              <a:lnSpc>
                <a:spcPct val="100000"/>
              </a:lnSpc>
              <a:spcBef>
                <a:spcPts val="30"/>
              </a:spcBef>
            </a:pPr>
            <a:endParaRPr sz="2600"/>
          </a:p>
          <a:p>
            <a:pPr marL="629285" marR="5080">
              <a:lnSpc>
                <a:spcPct val="100000"/>
              </a:lnSpc>
            </a:pPr>
            <a:r>
              <a:rPr dirty="0"/>
              <a:t>Other</a:t>
            </a:r>
            <a:r>
              <a:rPr dirty="0" spc="-60"/>
              <a:t> </a:t>
            </a:r>
            <a:r>
              <a:rPr dirty="0" spc="-10"/>
              <a:t>Visualisations</a:t>
            </a:r>
            <a:r>
              <a:rPr dirty="0" spc="-20"/>
              <a:t> </a:t>
            </a:r>
            <a:r>
              <a:rPr dirty="0"/>
              <a:t>wienwiki</a:t>
            </a:r>
            <a:r>
              <a:rPr dirty="0" spc="-20"/>
              <a:t> </a:t>
            </a:r>
            <a:r>
              <a:rPr dirty="0" spc="-10"/>
              <a:t>(Harrer-Lucienfeld)? </a:t>
            </a:r>
            <a:r>
              <a:rPr dirty="0" u="heavy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https://www.geschichtewiki.wien.gv.at/Paul_Harrer:_Wien,_seine_H%C3%A4user?</a:t>
            </a:r>
            <a:r>
              <a:rPr dirty="0" spc="-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u="heavy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uselayout=mobile/abfrage_einlagezahl/erinnern/wien%20geschichte%20wiki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799" y="0"/>
            <a:ext cx="2068195" cy="5664835"/>
            <a:chOff x="-1799" y="0"/>
            <a:chExt cx="2068195" cy="56648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" y="0"/>
              <a:ext cx="2066039" cy="56645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" y="25920"/>
              <a:ext cx="131400" cy="56382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60" y="359"/>
              <a:ext cx="131445" cy="5664200"/>
            </a:xfrm>
            <a:custGeom>
              <a:avLst/>
              <a:gdLst/>
              <a:ahLst/>
              <a:cxnLst/>
              <a:rect l="l" t="t" r="r" b="b"/>
              <a:pathLst>
                <a:path w="131445" h="5664200">
                  <a:moveTo>
                    <a:pt x="0" y="0"/>
                  </a:moveTo>
                  <a:lnTo>
                    <a:pt x="131399" y="0"/>
                  </a:lnTo>
                  <a:lnTo>
                    <a:pt x="131399" y="5663840"/>
                  </a:lnTo>
                  <a:lnTo>
                    <a:pt x="0" y="5663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F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799" y="187200"/>
              <a:ext cx="1155700" cy="461009"/>
            </a:xfrm>
            <a:custGeom>
              <a:avLst/>
              <a:gdLst/>
              <a:ahLst/>
              <a:cxnLst/>
              <a:rect l="l" t="t" r="r" b="b"/>
              <a:pathLst>
                <a:path w="1155700" h="461009">
                  <a:moveTo>
                    <a:pt x="977752" y="460799"/>
                  </a:moveTo>
                  <a:lnTo>
                    <a:pt x="905095" y="460799"/>
                  </a:lnTo>
                  <a:lnTo>
                    <a:pt x="0" y="457574"/>
                  </a:lnTo>
                  <a:lnTo>
                    <a:pt x="3110" y="0"/>
                  </a:lnTo>
                  <a:lnTo>
                    <a:pt x="974268" y="1566"/>
                  </a:lnTo>
                  <a:lnTo>
                    <a:pt x="977752" y="5898"/>
                  </a:lnTo>
                  <a:lnTo>
                    <a:pt x="981111" y="5898"/>
                  </a:lnTo>
                  <a:lnTo>
                    <a:pt x="981111" y="10229"/>
                  </a:lnTo>
                  <a:lnTo>
                    <a:pt x="984719" y="10229"/>
                  </a:lnTo>
                  <a:lnTo>
                    <a:pt x="1150559" y="218188"/>
                  </a:lnTo>
                  <a:lnTo>
                    <a:pt x="1154408" y="224686"/>
                  </a:lnTo>
                  <a:lnTo>
                    <a:pt x="1155691" y="231183"/>
                  </a:lnTo>
                  <a:lnTo>
                    <a:pt x="1154408" y="237680"/>
                  </a:lnTo>
                  <a:lnTo>
                    <a:pt x="1150559" y="244177"/>
                  </a:lnTo>
                  <a:lnTo>
                    <a:pt x="984719" y="452136"/>
                  </a:lnTo>
                  <a:lnTo>
                    <a:pt x="983599" y="453611"/>
                  </a:lnTo>
                  <a:lnTo>
                    <a:pt x="982230" y="454993"/>
                  </a:lnTo>
                  <a:lnTo>
                    <a:pt x="981111" y="456468"/>
                  </a:lnTo>
                  <a:lnTo>
                    <a:pt x="977752" y="460799"/>
                  </a:lnTo>
                  <a:close/>
                </a:path>
              </a:pathLst>
            </a:custGeom>
            <a:solidFill>
              <a:srgbClr val="A5301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5515538" y="6458"/>
            <a:ext cx="4508500" cy="5657850"/>
            <a:chOff x="5515538" y="6458"/>
            <a:chExt cx="4508500" cy="5657850"/>
          </a:xfrm>
        </p:grpSpPr>
        <p:sp>
          <p:nvSpPr>
            <p:cNvPr id="8" name="object 8" descr=""/>
            <p:cNvSpPr/>
            <p:nvPr/>
          </p:nvSpPr>
          <p:spPr>
            <a:xfrm>
              <a:off x="5515560" y="6479"/>
              <a:ext cx="4508500" cy="5657850"/>
            </a:xfrm>
            <a:custGeom>
              <a:avLst/>
              <a:gdLst/>
              <a:ahLst/>
              <a:cxnLst/>
              <a:rect l="l" t="t" r="r" b="b"/>
              <a:pathLst>
                <a:path w="4508500" h="5657850">
                  <a:moveTo>
                    <a:pt x="0" y="0"/>
                  </a:moveTo>
                  <a:lnTo>
                    <a:pt x="4498801" y="5657719"/>
                  </a:lnTo>
                </a:path>
                <a:path w="4508500" h="5657850">
                  <a:moveTo>
                    <a:pt x="9478" y="5657719"/>
                  </a:moveTo>
                  <a:lnTo>
                    <a:pt x="4508280" y="0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515560" y="6479"/>
              <a:ext cx="4508500" cy="5657850"/>
            </a:xfrm>
            <a:custGeom>
              <a:avLst/>
              <a:gdLst/>
              <a:ahLst/>
              <a:cxnLst/>
              <a:rect l="l" t="t" r="r" b="b"/>
              <a:pathLst>
                <a:path w="4508500" h="5657850">
                  <a:moveTo>
                    <a:pt x="0" y="0"/>
                  </a:moveTo>
                  <a:lnTo>
                    <a:pt x="4508280" y="0"/>
                  </a:lnTo>
                  <a:lnTo>
                    <a:pt x="4508280" y="5657719"/>
                  </a:lnTo>
                </a:path>
                <a:path w="4508500" h="5657850">
                  <a:moveTo>
                    <a:pt x="0" y="56577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383425" y="578215"/>
            <a:ext cx="35883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Times New Roman"/>
                <a:cs typeface="Times New Roman"/>
              </a:rPr>
              <a:t>Houses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the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North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of</a:t>
            </a:r>
            <a:r>
              <a:rPr dirty="0" sz="1800" spc="-5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Widmer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Quater </a:t>
            </a:r>
            <a:r>
              <a:rPr dirty="0" sz="1800">
                <a:latin typeface="Times New Roman"/>
                <a:cs typeface="Times New Roman"/>
              </a:rPr>
              <a:t>ancient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Jewish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Qutater</a:t>
            </a:r>
            <a:r>
              <a:rPr dirty="0" sz="1800" spc="-3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(1448)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720" y="1294560"/>
            <a:ext cx="5248079" cy="43145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4585" y="199008"/>
            <a:ext cx="81597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200000"/>
              </a:lnSpc>
            </a:pPr>
            <a:r>
              <a:rPr dirty="0" sz="1400" spc="-10">
                <a:latin typeface="Times New Roman"/>
                <a:cs typeface="Times New Roman"/>
              </a:rPr>
              <a:t>Bewohner Inhabitants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1825" y="199008"/>
            <a:ext cx="70675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200000"/>
              </a:lnSpc>
            </a:pPr>
            <a:r>
              <a:rPr dirty="0" sz="1400" spc="-10">
                <a:latin typeface="Times New Roman"/>
                <a:cs typeface="Times New Roman"/>
              </a:rPr>
              <a:t>Inwohner Tenants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865" y="199008"/>
            <a:ext cx="812800" cy="1518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Times New Roman"/>
                <a:cs typeface="Times New Roman"/>
              </a:rPr>
              <a:t>Genannte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Times New Roman"/>
                <a:cs typeface="Times New Roman"/>
              </a:rPr>
              <a:t>„Named“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10">
                <a:latin typeface="Times New Roman"/>
                <a:cs typeface="Times New Roman"/>
              </a:rPr>
              <a:t>„Deputies“ </a:t>
            </a:r>
            <a:r>
              <a:rPr dirty="0" sz="1400">
                <a:latin typeface="Times New Roman"/>
                <a:cs typeface="Times New Roman"/>
              </a:rPr>
              <a:t>of </a:t>
            </a:r>
            <a:r>
              <a:rPr dirty="0" sz="1400" spc="-10">
                <a:latin typeface="Times New Roman"/>
                <a:cs typeface="Times New Roman"/>
              </a:rPr>
              <a:t>Quater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799" y="0"/>
            <a:ext cx="10048240" cy="5664835"/>
            <a:chOff x="-1799" y="0"/>
            <a:chExt cx="10048240" cy="56648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" y="0"/>
              <a:ext cx="2066039" cy="56645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" y="25920"/>
              <a:ext cx="131400" cy="56382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60" y="359"/>
              <a:ext cx="131445" cy="5664200"/>
            </a:xfrm>
            <a:custGeom>
              <a:avLst/>
              <a:gdLst/>
              <a:ahLst/>
              <a:cxnLst/>
              <a:rect l="l" t="t" r="r" b="b"/>
              <a:pathLst>
                <a:path w="131445" h="5664200">
                  <a:moveTo>
                    <a:pt x="0" y="0"/>
                  </a:moveTo>
                  <a:lnTo>
                    <a:pt x="131399" y="0"/>
                  </a:lnTo>
                  <a:lnTo>
                    <a:pt x="131399" y="5663840"/>
                  </a:lnTo>
                  <a:lnTo>
                    <a:pt x="0" y="5663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F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799" y="187200"/>
              <a:ext cx="1155700" cy="461009"/>
            </a:xfrm>
            <a:custGeom>
              <a:avLst/>
              <a:gdLst/>
              <a:ahLst/>
              <a:cxnLst/>
              <a:rect l="l" t="t" r="r" b="b"/>
              <a:pathLst>
                <a:path w="1155700" h="461009">
                  <a:moveTo>
                    <a:pt x="977752" y="460799"/>
                  </a:moveTo>
                  <a:lnTo>
                    <a:pt x="905095" y="460799"/>
                  </a:lnTo>
                  <a:lnTo>
                    <a:pt x="0" y="457574"/>
                  </a:lnTo>
                  <a:lnTo>
                    <a:pt x="3110" y="0"/>
                  </a:lnTo>
                  <a:lnTo>
                    <a:pt x="974268" y="1566"/>
                  </a:lnTo>
                  <a:lnTo>
                    <a:pt x="977752" y="5898"/>
                  </a:lnTo>
                  <a:lnTo>
                    <a:pt x="981111" y="5898"/>
                  </a:lnTo>
                  <a:lnTo>
                    <a:pt x="981111" y="10229"/>
                  </a:lnTo>
                  <a:lnTo>
                    <a:pt x="984719" y="10229"/>
                  </a:lnTo>
                  <a:lnTo>
                    <a:pt x="1150559" y="218188"/>
                  </a:lnTo>
                  <a:lnTo>
                    <a:pt x="1154408" y="224686"/>
                  </a:lnTo>
                  <a:lnTo>
                    <a:pt x="1155691" y="231183"/>
                  </a:lnTo>
                  <a:lnTo>
                    <a:pt x="1154408" y="237680"/>
                  </a:lnTo>
                  <a:lnTo>
                    <a:pt x="1150559" y="244177"/>
                  </a:lnTo>
                  <a:lnTo>
                    <a:pt x="984719" y="452136"/>
                  </a:lnTo>
                  <a:lnTo>
                    <a:pt x="983599" y="453611"/>
                  </a:lnTo>
                  <a:lnTo>
                    <a:pt x="982230" y="454993"/>
                  </a:lnTo>
                  <a:lnTo>
                    <a:pt x="981111" y="456468"/>
                  </a:lnTo>
                  <a:lnTo>
                    <a:pt x="977752" y="460799"/>
                  </a:lnTo>
                  <a:close/>
                </a:path>
              </a:pathLst>
            </a:custGeom>
            <a:solidFill>
              <a:srgbClr val="A530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2040" y="6480"/>
              <a:ext cx="9923780" cy="5657850"/>
            </a:xfrm>
            <a:custGeom>
              <a:avLst/>
              <a:gdLst/>
              <a:ahLst/>
              <a:cxnLst/>
              <a:rect l="l" t="t" r="r" b="b"/>
              <a:pathLst>
                <a:path w="9923780" h="5657850">
                  <a:moveTo>
                    <a:pt x="0" y="0"/>
                  </a:moveTo>
                  <a:lnTo>
                    <a:pt x="9902896" y="5657720"/>
                  </a:lnTo>
                </a:path>
                <a:path w="9923780" h="5657850">
                  <a:moveTo>
                    <a:pt x="20863" y="5657720"/>
                  </a:moveTo>
                  <a:lnTo>
                    <a:pt x="9923760" y="0"/>
                  </a:lnTo>
                </a:path>
              </a:pathLst>
            </a:custGeom>
            <a:ln w="31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2040" y="6480"/>
              <a:ext cx="9923780" cy="5657850"/>
            </a:xfrm>
            <a:custGeom>
              <a:avLst/>
              <a:gdLst/>
              <a:ahLst/>
              <a:cxnLst/>
              <a:rect l="l" t="t" r="r" b="b"/>
              <a:pathLst>
                <a:path w="9923780" h="5657850">
                  <a:moveTo>
                    <a:pt x="0" y="0"/>
                  </a:moveTo>
                  <a:lnTo>
                    <a:pt x="9923760" y="0"/>
                  </a:lnTo>
                  <a:lnTo>
                    <a:pt x="9923760" y="5657720"/>
                  </a:lnTo>
                </a:path>
                <a:path w="9923780" h="5657850">
                  <a:moveTo>
                    <a:pt x="0" y="56577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0C0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7945" y="215207"/>
            <a:ext cx="1064260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Times New Roman"/>
                <a:cs typeface="Times New Roman"/>
              </a:rPr>
              <a:t>Ratsbürger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400">
                <a:latin typeface="Times New Roman"/>
                <a:cs typeface="Times New Roman"/>
              </a:rPr>
              <a:t>Members</a:t>
            </a:r>
            <a:r>
              <a:rPr dirty="0" sz="1400" spc="-35">
                <a:latin typeface="Times New Roman"/>
                <a:cs typeface="Times New Roman"/>
              </a:rPr>
              <a:t> </a:t>
            </a:r>
            <a:r>
              <a:rPr dirty="0" sz="1400" spc="-25">
                <a:latin typeface="Times New Roman"/>
                <a:cs typeface="Times New Roman"/>
              </a:rPr>
              <a:t>of </a:t>
            </a:r>
            <a:r>
              <a:rPr dirty="0" sz="1400">
                <a:latin typeface="Times New Roman"/>
                <a:cs typeface="Times New Roman"/>
              </a:rPr>
              <a:t>City`s</a:t>
            </a:r>
            <a:r>
              <a:rPr dirty="0" sz="1400" spc="-30">
                <a:latin typeface="Times New Roman"/>
                <a:cs typeface="Times New Roman"/>
              </a:rPr>
              <a:t> </a:t>
            </a:r>
            <a:r>
              <a:rPr dirty="0" sz="1400" spc="-10">
                <a:latin typeface="Times New Roman"/>
                <a:cs typeface="Times New Roman"/>
              </a:rPr>
              <a:t>Council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8664" y="199008"/>
            <a:ext cx="61023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200000"/>
              </a:lnSpc>
            </a:pPr>
            <a:r>
              <a:rPr dirty="0" sz="1400" spc="-10">
                <a:latin typeface="Times New Roman"/>
                <a:cs typeface="Times New Roman"/>
              </a:rPr>
              <a:t>Relictae </a:t>
            </a:r>
            <a:r>
              <a:rPr dirty="0" sz="1400" spc="-25">
                <a:latin typeface="Times New Roman"/>
                <a:cs typeface="Times New Roman"/>
              </a:rPr>
              <a:t>Widows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120" y="0"/>
            <a:ext cx="70973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071100" cy="5664200"/>
          </a:xfrm>
          <a:custGeom>
            <a:avLst/>
            <a:gdLst/>
            <a:ahLst/>
            <a:cxnLst/>
            <a:rect l="l" t="t" r="r" b="b"/>
            <a:pathLst>
              <a:path w="10071100" h="5664200">
                <a:moveTo>
                  <a:pt x="10071099" y="5664199"/>
                </a:moveTo>
                <a:lnTo>
                  <a:pt x="0" y="5664199"/>
                </a:lnTo>
                <a:lnTo>
                  <a:pt x="0" y="0"/>
                </a:lnTo>
                <a:lnTo>
                  <a:pt x="10071099" y="0"/>
                </a:lnTo>
                <a:lnTo>
                  <a:pt x="10071099" y="5664199"/>
                </a:lnTo>
                <a:close/>
              </a:path>
            </a:pathLst>
          </a:custGeom>
          <a:solidFill>
            <a:srgbClr val="8497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1585" y="215567"/>
            <a:ext cx="3810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585" y="642287"/>
            <a:ext cx="825500" cy="67881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80"/>
              </a:spcBef>
            </a:pPr>
            <a:r>
              <a:rPr dirty="0" sz="1400" spc="-10"/>
              <a:t>Profession: Färber </a:t>
            </a:r>
            <a:r>
              <a:rPr dirty="0" sz="1450" spc="-20"/>
              <a:t>Dyer</a:t>
            </a:r>
            <a:endParaRPr sz="1450"/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071100" cy="5664200"/>
          </a:xfrm>
          <a:custGeom>
            <a:avLst/>
            <a:gdLst/>
            <a:ahLst/>
            <a:cxnLst/>
            <a:rect l="l" t="t" r="r" b="b"/>
            <a:pathLst>
              <a:path w="10071100" h="5664200">
                <a:moveTo>
                  <a:pt x="10071099" y="5664199"/>
                </a:moveTo>
                <a:lnTo>
                  <a:pt x="0" y="5664199"/>
                </a:lnTo>
                <a:lnTo>
                  <a:pt x="0" y="0"/>
                </a:lnTo>
                <a:lnTo>
                  <a:pt x="10071099" y="0"/>
                </a:lnTo>
                <a:lnTo>
                  <a:pt x="10071099" y="5664199"/>
                </a:lnTo>
                <a:close/>
              </a:path>
            </a:pathLst>
          </a:custGeom>
          <a:solidFill>
            <a:srgbClr val="8497B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12264" y="199008"/>
            <a:ext cx="3810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2264" y="625728"/>
            <a:ext cx="825500" cy="67881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1099"/>
              </a:lnSpc>
              <a:spcBef>
                <a:spcPts val="80"/>
              </a:spcBef>
            </a:pPr>
            <a:r>
              <a:rPr dirty="0" sz="1400" spc="-10"/>
              <a:t>Profession: Fassbinder </a:t>
            </a:r>
            <a:r>
              <a:rPr dirty="0" sz="1450" spc="-10"/>
              <a:t>Cooper</a:t>
            </a:r>
            <a:endParaRPr sz="1450"/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185" y="199008"/>
            <a:ext cx="1117600" cy="153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  <a:p>
            <a:pPr marL="12700" marR="69850">
              <a:lnSpc>
                <a:spcPct val="200000"/>
              </a:lnSpc>
            </a:pPr>
            <a:r>
              <a:rPr dirty="0" sz="1400" spc="-10">
                <a:latin typeface="Times New Roman"/>
                <a:cs typeface="Times New Roman"/>
              </a:rPr>
              <a:t>Profession: Filzhutmacher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50">
                <a:latin typeface="Times New Roman"/>
                <a:cs typeface="Times New Roman"/>
              </a:rPr>
              <a:t>Felt</a:t>
            </a:r>
            <a:r>
              <a:rPr dirty="0" sz="1450" spc="35">
                <a:latin typeface="Times New Roman"/>
                <a:cs typeface="Times New Roman"/>
              </a:rPr>
              <a:t> </a:t>
            </a:r>
            <a:r>
              <a:rPr dirty="0" sz="1450">
                <a:latin typeface="Times New Roman"/>
                <a:cs typeface="Times New Roman"/>
              </a:rPr>
              <a:t>hat</a:t>
            </a:r>
            <a:r>
              <a:rPr dirty="0" sz="1450" spc="45">
                <a:latin typeface="Times New Roman"/>
                <a:cs typeface="Times New Roman"/>
              </a:rPr>
              <a:t> </a:t>
            </a:r>
            <a:r>
              <a:rPr dirty="0" sz="1450" spc="-10">
                <a:latin typeface="Times New Roman"/>
                <a:cs typeface="Times New Roman"/>
              </a:rPr>
              <a:t>maker</a:t>
            </a:r>
            <a:endParaRPr sz="145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9825" y="166608"/>
            <a:ext cx="82550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200000"/>
              </a:lnSpc>
            </a:pPr>
            <a:r>
              <a:rPr dirty="0" sz="1400" spc="-10">
                <a:latin typeface="Times New Roman"/>
                <a:cs typeface="Times New Roman"/>
              </a:rPr>
              <a:t>Profession: Gürtler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8185" y="199008"/>
            <a:ext cx="815340" cy="1532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Times New Roman"/>
                <a:cs typeface="Times New Roman"/>
              </a:rPr>
              <a:t>1448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200000"/>
              </a:lnSpc>
            </a:pPr>
            <a:r>
              <a:rPr dirty="0" sz="1400" spc="-10">
                <a:latin typeface="Times New Roman"/>
                <a:cs typeface="Times New Roman"/>
              </a:rPr>
              <a:t>Berufe: Hutmacher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50">
                <a:latin typeface="Times New Roman"/>
                <a:cs typeface="Times New Roman"/>
              </a:rPr>
              <a:t>hat</a:t>
            </a:r>
            <a:r>
              <a:rPr dirty="0" sz="1450" spc="45">
                <a:latin typeface="Times New Roman"/>
                <a:cs typeface="Times New Roman"/>
              </a:rPr>
              <a:t> </a:t>
            </a:r>
            <a:r>
              <a:rPr dirty="0" sz="1450" spc="-10">
                <a:latin typeface="Times New Roman"/>
                <a:cs typeface="Times New Roman"/>
              </a:rPr>
              <a:t>maker</a:t>
            </a:r>
            <a:endParaRPr sz="145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345" y="199008"/>
            <a:ext cx="55118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Calibri"/>
                <a:cs typeface="Calibri"/>
              </a:rPr>
              <a:t>1448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20">
                <a:latin typeface="Calibri"/>
                <a:cs typeface="Calibri"/>
              </a:rPr>
              <a:t>Berufe: </a:t>
            </a:r>
            <a:r>
              <a:rPr dirty="0" sz="1400" spc="-10">
                <a:latin typeface="Calibri"/>
                <a:cs typeface="Calibri"/>
              </a:rPr>
              <a:t>Käufel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40" y="0"/>
            <a:ext cx="7095599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2058" y="1627111"/>
            <a:ext cx="5671185" cy="2219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148466"/>
                </a:solidFill>
              </a:rPr>
              <a:t>Thank</a:t>
            </a:r>
            <a:r>
              <a:rPr dirty="0" sz="3600" spc="-40">
                <a:solidFill>
                  <a:srgbClr val="148466"/>
                </a:solidFill>
              </a:rPr>
              <a:t> </a:t>
            </a:r>
            <a:r>
              <a:rPr dirty="0" sz="3600">
                <a:solidFill>
                  <a:srgbClr val="148466"/>
                </a:solidFill>
              </a:rPr>
              <a:t>you</a:t>
            </a:r>
            <a:r>
              <a:rPr dirty="0" sz="3600" spc="-20">
                <a:solidFill>
                  <a:srgbClr val="148466"/>
                </a:solidFill>
              </a:rPr>
              <a:t> </a:t>
            </a:r>
            <a:r>
              <a:rPr dirty="0" sz="3600">
                <a:solidFill>
                  <a:srgbClr val="148466"/>
                </a:solidFill>
              </a:rPr>
              <a:t>for</a:t>
            </a:r>
            <a:r>
              <a:rPr dirty="0" sz="3600" spc="-20">
                <a:solidFill>
                  <a:srgbClr val="148466"/>
                </a:solidFill>
              </a:rPr>
              <a:t> </a:t>
            </a:r>
            <a:r>
              <a:rPr dirty="0" sz="3600">
                <a:solidFill>
                  <a:srgbClr val="148466"/>
                </a:solidFill>
              </a:rPr>
              <a:t>your</a:t>
            </a:r>
            <a:r>
              <a:rPr dirty="0" sz="3600" spc="-215">
                <a:solidFill>
                  <a:srgbClr val="148466"/>
                </a:solidFill>
              </a:rPr>
              <a:t> </a:t>
            </a:r>
            <a:r>
              <a:rPr dirty="0" sz="3600">
                <a:solidFill>
                  <a:srgbClr val="148466"/>
                </a:solidFill>
              </a:rPr>
              <a:t>Attention</a:t>
            </a:r>
            <a:r>
              <a:rPr dirty="0" sz="3600" spc="-20">
                <a:solidFill>
                  <a:srgbClr val="148466"/>
                </a:solidFill>
              </a:rPr>
              <a:t> </a:t>
            </a:r>
            <a:r>
              <a:rPr dirty="0" sz="3600" spc="-50">
                <a:solidFill>
                  <a:srgbClr val="148466"/>
                </a:solidFill>
              </a:rPr>
              <a:t>- </a:t>
            </a:r>
            <a:r>
              <a:rPr dirty="0" sz="3600">
                <a:solidFill>
                  <a:srgbClr val="148466"/>
                </a:solidFill>
              </a:rPr>
              <a:t>And</a:t>
            </a:r>
            <a:r>
              <a:rPr dirty="0" sz="3600" spc="-25">
                <a:solidFill>
                  <a:srgbClr val="148466"/>
                </a:solidFill>
              </a:rPr>
              <a:t> </a:t>
            </a:r>
            <a:r>
              <a:rPr dirty="0" sz="3600" spc="-10">
                <a:solidFill>
                  <a:srgbClr val="148466"/>
                </a:solidFill>
              </a:rPr>
              <a:t>take</a:t>
            </a:r>
            <a:r>
              <a:rPr dirty="0" sz="3600" spc="-215">
                <a:solidFill>
                  <a:srgbClr val="148466"/>
                </a:solidFill>
              </a:rPr>
              <a:t> </a:t>
            </a:r>
            <a:r>
              <a:rPr dirty="0" sz="3600">
                <a:solidFill>
                  <a:srgbClr val="148466"/>
                </a:solidFill>
              </a:rPr>
              <a:t>Attention</a:t>
            </a:r>
            <a:r>
              <a:rPr dirty="0" sz="3600" spc="-15">
                <a:solidFill>
                  <a:srgbClr val="148466"/>
                </a:solidFill>
              </a:rPr>
              <a:t> </a:t>
            </a:r>
            <a:r>
              <a:rPr dirty="0" sz="3600" spc="-25">
                <a:solidFill>
                  <a:srgbClr val="148466"/>
                </a:solidFill>
              </a:rPr>
              <a:t>to: </a:t>
            </a:r>
            <a:r>
              <a:rPr dirty="0" sz="3600" spc="-10">
                <a:solidFill>
                  <a:srgbClr val="148466"/>
                </a:solidFill>
              </a:rPr>
              <a:t>#iranrevolution</a:t>
            </a:r>
            <a:endParaRPr sz="3600"/>
          </a:p>
          <a:p>
            <a:pPr algn="ctr">
              <a:lnSpc>
                <a:spcPct val="100000"/>
              </a:lnSpc>
            </a:pPr>
            <a:r>
              <a:rPr dirty="0" sz="3600">
                <a:solidFill>
                  <a:srgbClr val="148466"/>
                </a:solidFill>
              </a:rPr>
              <a:t>WOMEN,</a:t>
            </a:r>
            <a:r>
              <a:rPr dirty="0" sz="3600" spc="-55">
                <a:solidFill>
                  <a:srgbClr val="148466"/>
                </a:solidFill>
              </a:rPr>
              <a:t> </a:t>
            </a:r>
            <a:r>
              <a:rPr dirty="0" sz="3600">
                <a:solidFill>
                  <a:srgbClr val="148466"/>
                </a:solidFill>
              </a:rPr>
              <a:t>LIFE,</a:t>
            </a:r>
            <a:r>
              <a:rPr dirty="0" sz="3600" spc="-55">
                <a:solidFill>
                  <a:srgbClr val="148466"/>
                </a:solidFill>
              </a:rPr>
              <a:t> </a:t>
            </a:r>
            <a:r>
              <a:rPr dirty="0" sz="3600" spc="-10">
                <a:solidFill>
                  <a:srgbClr val="148466"/>
                </a:solidFill>
              </a:rPr>
              <a:t>FREEDOM!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6324785" y="5202416"/>
            <a:ext cx="3460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  <a:hlinkClick r:id="rId2"/>
              </a:rPr>
              <a:t>korbinian.gruenwald@univie.ac.at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3024" y="576903"/>
            <a:ext cx="90995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262626"/>
                </a:solidFill>
              </a:rPr>
              <a:t>Sources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210623" y="1325064"/>
            <a:ext cx="6833234" cy="330771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388620" indent="-375920">
              <a:lnSpc>
                <a:spcPct val="100000"/>
              </a:lnSpc>
              <a:spcBef>
                <a:spcPts val="1100"/>
              </a:spcBef>
              <a:buClr>
                <a:srgbClr val="A53010"/>
              </a:buClr>
              <a:buFont typeface="Arial"/>
              <a:buChar char="●"/>
              <a:tabLst>
                <a:tab pos="387985" algn="l"/>
                <a:tab pos="388620" algn="l"/>
              </a:tabLst>
            </a:pP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Property</a:t>
            </a:r>
            <a:r>
              <a:rPr dirty="0" sz="2600" spc="-6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Register</a:t>
            </a:r>
            <a:r>
              <a:rPr dirty="0" sz="2600" spc="-6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(1438-</a:t>
            </a:r>
            <a:r>
              <a:rPr dirty="0" sz="2600" spc="-20">
                <a:solidFill>
                  <a:srgbClr val="404040"/>
                </a:solidFill>
                <a:latin typeface="Times New Roman"/>
                <a:cs typeface="Times New Roman"/>
              </a:rPr>
              <a:t>73):</a:t>
            </a:r>
            <a:endParaRPr sz="2600">
              <a:latin typeface="Times New Roman"/>
              <a:cs typeface="Times New Roman"/>
            </a:endParaRPr>
          </a:p>
          <a:p>
            <a:pPr lvl="1" marL="788035" indent="-205104">
              <a:lnSpc>
                <a:spcPct val="100000"/>
              </a:lnSpc>
              <a:spcBef>
                <a:spcPts val="1000"/>
              </a:spcBef>
              <a:buClr>
                <a:srgbClr val="A53010"/>
              </a:buClr>
              <a:buFont typeface="Arial Unicode MS"/>
              <a:buChar char="∙"/>
              <a:tabLst>
                <a:tab pos="788670" algn="l"/>
              </a:tabLst>
            </a:pPr>
            <a:r>
              <a:rPr dirty="0" u="heavy" sz="2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Satzbuch</a:t>
            </a:r>
            <a:r>
              <a:rPr dirty="0" u="heavy" sz="26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dirty="0" u="heavy" sz="2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CD</a:t>
            </a:r>
            <a:r>
              <a:rPr dirty="0" sz="2600" spc="-10">
                <a:solidFill>
                  <a:srgbClr val="0000FF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act.</a:t>
            </a:r>
            <a:r>
              <a:rPr dirty="0" sz="2600" spc="-2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514</a:t>
            </a:r>
            <a:r>
              <a:rPr dirty="0" sz="2600" spc="-1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entries</a:t>
            </a:r>
            <a:r>
              <a:rPr dirty="0" sz="2600" spc="-2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(1448-</a:t>
            </a:r>
            <a:r>
              <a:rPr dirty="0" sz="2600" spc="-25">
                <a:solidFill>
                  <a:srgbClr val="404040"/>
                </a:solidFill>
                <a:latin typeface="Times New Roman"/>
                <a:cs typeface="Times New Roman"/>
              </a:rPr>
              <a:t>55)</a:t>
            </a:r>
            <a:endParaRPr sz="2600">
              <a:latin typeface="Times New Roman"/>
              <a:cs typeface="Times New Roman"/>
            </a:endParaRPr>
          </a:p>
          <a:p>
            <a:pPr marL="388620" marR="5080" indent="-375920">
              <a:lnSpc>
                <a:spcPct val="100000"/>
              </a:lnSpc>
              <a:spcBef>
                <a:spcPts val="1000"/>
              </a:spcBef>
              <a:buClr>
                <a:srgbClr val="A53010"/>
              </a:buClr>
              <a:buFont typeface="Arial"/>
              <a:buChar char="●"/>
              <a:tabLst>
                <a:tab pos="387985" algn="l"/>
                <a:tab pos="388620" algn="l"/>
              </a:tabLst>
            </a:pPr>
            <a:r>
              <a:rPr dirty="0" u="heavy" sz="26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Regesten</a:t>
            </a:r>
            <a:r>
              <a:rPr dirty="0" sz="2600" spc="-10">
                <a:solidFill>
                  <a:srgbClr val="0000FF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dirty="0" sz="26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Register</a:t>
            </a:r>
            <a:r>
              <a:rPr dirty="0" sz="26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of</a:t>
            </a:r>
            <a:r>
              <a:rPr dirty="0" sz="2600" spc="-2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Karl</a:t>
            </a:r>
            <a:r>
              <a:rPr dirty="0" sz="26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Uhlirz</a:t>
            </a:r>
            <a:r>
              <a:rPr dirty="0" sz="2600" spc="-2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(QGW</a:t>
            </a:r>
            <a:r>
              <a:rPr dirty="0" sz="2600" spc="-7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 spc="-20">
                <a:solidFill>
                  <a:srgbClr val="404040"/>
                </a:solidFill>
                <a:latin typeface="Times New Roman"/>
                <a:cs typeface="Times New Roman"/>
              </a:rPr>
              <a:t>II/2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(=1412-1457,</a:t>
            </a:r>
            <a:r>
              <a:rPr dirty="0" sz="2600" spc="-8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Wien</a:t>
            </a:r>
            <a:r>
              <a:rPr dirty="0" sz="26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1900)</a:t>
            </a:r>
            <a:r>
              <a:rPr dirty="0" sz="26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act.</a:t>
            </a:r>
            <a:r>
              <a:rPr dirty="0" sz="2600" spc="-3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409</a:t>
            </a:r>
            <a:r>
              <a:rPr dirty="0" sz="2600" spc="-2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Times New Roman"/>
                <a:cs typeface="Times New Roman"/>
              </a:rPr>
              <a:t>abstracts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(1448-</a:t>
            </a:r>
            <a:r>
              <a:rPr dirty="0" sz="2600" spc="-25">
                <a:solidFill>
                  <a:srgbClr val="404040"/>
                </a:solidFill>
                <a:latin typeface="Times New Roman"/>
                <a:cs typeface="Times New Roman"/>
              </a:rPr>
              <a:t>55)</a:t>
            </a:r>
            <a:endParaRPr sz="2600">
              <a:latin typeface="Times New Roman"/>
              <a:cs typeface="Times New Roman"/>
            </a:endParaRPr>
          </a:p>
          <a:p>
            <a:pPr marL="388620" marR="287020" indent="-375920">
              <a:lnSpc>
                <a:spcPct val="100000"/>
              </a:lnSpc>
              <a:spcBef>
                <a:spcPts val="1005"/>
              </a:spcBef>
              <a:buClr>
                <a:srgbClr val="A53010"/>
              </a:buClr>
              <a:buFont typeface="Arial"/>
              <a:buChar char="●"/>
              <a:tabLst>
                <a:tab pos="387985" algn="l"/>
                <a:tab pos="388620" algn="l"/>
              </a:tabLst>
            </a:pP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Feurstättenverzeichnis</a:t>
            </a:r>
            <a:r>
              <a:rPr dirty="0" sz="2600" spc="-10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Times New Roman"/>
                <a:cs typeface="Times New Roman"/>
              </a:rPr>
              <a:t>Widmerviertel</a:t>
            </a:r>
            <a:r>
              <a:rPr dirty="0" sz="2600" spc="-4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–</a:t>
            </a:r>
            <a:r>
              <a:rPr dirty="0" sz="26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List</a:t>
            </a:r>
            <a:r>
              <a:rPr dirty="0" sz="2600" spc="-4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 spc="-25">
                <a:solidFill>
                  <a:srgbClr val="404040"/>
                </a:solidFill>
                <a:latin typeface="Times New Roman"/>
                <a:cs typeface="Times New Roman"/>
              </a:rPr>
              <a:t>of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Houses,</a:t>
            </a:r>
            <a:r>
              <a:rPr dirty="0" sz="2600" spc="-7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Owner</a:t>
            </a:r>
            <a:r>
              <a:rPr dirty="0" sz="2600" spc="-5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>
                <a:solidFill>
                  <a:srgbClr val="404040"/>
                </a:solidFill>
                <a:latin typeface="Times New Roman"/>
                <a:cs typeface="Times New Roman"/>
              </a:rPr>
              <a:t>and</a:t>
            </a:r>
            <a:r>
              <a:rPr dirty="0" sz="2600" spc="-10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Times New Roman"/>
                <a:cs typeface="Times New Roman"/>
              </a:rPr>
              <a:t>Tenants</a:t>
            </a:r>
            <a:r>
              <a:rPr dirty="0" sz="2600" spc="-55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2600" spc="-10">
                <a:solidFill>
                  <a:srgbClr val="404040"/>
                </a:solidFill>
                <a:latin typeface="Times New Roman"/>
                <a:cs typeface="Times New Roman"/>
              </a:rPr>
              <a:t>(1448)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625" y="16255"/>
            <a:ext cx="867537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404040"/>
                </a:solidFill>
                <a:latin typeface="Times New Roman"/>
                <a:cs typeface="Times New Roman"/>
              </a:rPr>
              <a:t>db_for_medieval_legal_transactions</a:t>
            </a:r>
            <a:r>
              <a:rPr dirty="0" sz="1800" spc="25" i="1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404040"/>
                </a:solidFill>
              </a:rPr>
              <a:t>entity-relationship-</a:t>
            </a:r>
            <a:r>
              <a:rPr dirty="0" sz="1800">
                <a:solidFill>
                  <a:srgbClr val="404040"/>
                </a:solidFill>
              </a:rPr>
              <a:t>model</a:t>
            </a:r>
            <a:r>
              <a:rPr dirty="0" sz="1800" spc="20">
                <a:solidFill>
                  <a:srgbClr val="404040"/>
                </a:solidFill>
              </a:rPr>
              <a:t> </a:t>
            </a:r>
            <a:r>
              <a:rPr dirty="0" sz="1800">
                <a:solidFill>
                  <a:srgbClr val="404040"/>
                </a:solidFill>
              </a:rPr>
              <a:t>.graphml-Datei</a:t>
            </a:r>
            <a:r>
              <a:rPr dirty="0" sz="1800" spc="30">
                <a:solidFill>
                  <a:srgbClr val="404040"/>
                </a:solidFill>
              </a:rPr>
              <a:t> </a:t>
            </a:r>
            <a:r>
              <a:rPr dirty="0" sz="1800">
                <a:solidFill>
                  <a:srgbClr val="404040"/>
                </a:solidFill>
              </a:rPr>
              <a:t>(source-</a:t>
            </a:r>
            <a:r>
              <a:rPr dirty="0" sz="1800" spc="-10">
                <a:solidFill>
                  <a:srgbClr val="404040"/>
                </a:solidFill>
              </a:rPr>
              <a:t>driven)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53025" y="5420320"/>
            <a:ext cx="86010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C:\Users\Korbi\korbi\Geschichte\data</a:t>
            </a:r>
            <a:r>
              <a:rPr dirty="0" u="sng" sz="1000" spc="4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bases\db_for_legal_transactions\db_for_medieval_legal_transactions\model_of_entities_db_legtrans_fullversion_by_KG.graphml</a:t>
            </a:r>
            <a:endParaRPr sz="1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00" y="360000"/>
            <a:ext cx="9719999" cy="5039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799" y="0"/>
            <a:ext cx="2068195" cy="5664835"/>
            <a:chOff x="-1799" y="0"/>
            <a:chExt cx="2068195" cy="56648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" y="0"/>
              <a:ext cx="2066039" cy="56645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" y="25920"/>
              <a:ext cx="131400" cy="56382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60" y="359"/>
              <a:ext cx="131445" cy="5664200"/>
            </a:xfrm>
            <a:custGeom>
              <a:avLst/>
              <a:gdLst/>
              <a:ahLst/>
              <a:cxnLst/>
              <a:rect l="l" t="t" r="r" b="b"/>
              <a:pathLst>
                <a:path w="131445" h="5664200">
                  <a:moveTo>
                    <a:pt x="0" y="0"/>
                  </a:moveTo>
                  <a:lnTo>
                    <a:pt x="131399" y="0"/>
                  </a:lnTo>
                  <a:lnTo>
                    <a:pt x="131399" y="5663840"/>
                  </a:lnTo>
                  <a:lnTo>
                    <a:pt x="0" y="5663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F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799" y="187200"/>
              <a:ext cx="1155700" cy="461009"/>
            </a:xfrm>
            <a:custGeom>
              <a:avLst/>
              <a:gdLst/>
              <a:ahLst/>
              <a:cxnLst/>
              <a:rect l="l" t="t" r="r" b="b"/>
              <a:pathLst>
                <a:path w="1155700" h="461009">
                  <a:moveTo>
                    <a:pt x="977752" y="460799"/>
                  </a:moveTo>
                  <a:lnTo>
                    <a:pt x="905095" y="460799"/>
                  </a:lnTo>
                  <a:lnTo>
                    <a:pt x="0" y="457574"/>
                  </a:lnTo>
                  <a:lnTo>
                    <a:pt x="3110" y="0"/>
                  </a:lnTo>
                  <a:lnTo>
                    <a:pt x="974268" y="1566"/>
                  </a:lnTo>
                  <a:lnTo>
                    <a:pt x="977752" y="5898"/>
                  </a:lnTo>
                  <a:lnTo>
                    <a:pt x="981111" y="5898"/>
                  </a:lnTo>
                  <a:lnTo>
                    <a:pt x="981111" y="10229"/>
                  </a:lnTo>
                  <a:lnTo>
                    <a:pt x="984719" y="10229"/>
                  </a:lnTo>
                  <a:lnTo>
                    <a:pt x="1150559" y="218188"/>
                  </a:lnTo>
                  <a:lnTo>
                    <a:pt x="1154408" y="224686"/>
                  </a:lnTo>
                  <a:lnTo>
                    <a:pt x="1155691" y="231183"/>
                  </a:lnTo>
                  <a:lnTo>
                    <a:pt x="1154408" y="237680"/>
                  </a:lnTo>
                  <a:lnTo>
                    <a:pt x="1150559" y="244177"/>
                  </a:lnTo>
                  <a:lnTo>
                    <a:pt x="984719" y="452136"/>
                  </a:lnTo>
                  <a:lnTo>
                    <a:pt x="983599" y="453611"/>
                  </a:lnTo>
                  <a:lnTo>
                    <a:pt x="982230" y="454993"/>
                  </a:lnTo>
                  <a:lnTo>
                    <a:pt x="981111" y="456468"/>
                  </a:lnTo>
                  <a:lnTo>
                    <a:pt x="977752" y="460799"/>
                  </a:lnTo>
                  <a:close/>
                </a:path>
              </a:pathLst>
            </a:custGeom>
            <a:solidFill>
              <a:srgbClr val="A5301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938622" y="20995"/>
            <a:ext cx="6567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A53010"/>
                </a:solidFill>
                <a:latin typeface="Arial Unicode MS"/>
                <a:cs typeface="Arial Unicode MS"/>
              </a:rPr>
              <a:t>□</a:t>
            </a:r>
            <a:r>
              <a:rPr dirty="0" sz="1800" spc="280">
                <a:solidFill>
                  <a:srgbClr val="A53010"/>
                </a:solidFill>
                <a:latin typeface="Arial Unicode MS"/>
                <a:cs typeface="Arial Unicode MS"/>
              </a:rPr>
              <a:t> </a:t>
            </a:r>
            <a:r>
              <a:rPr dirty="0" sz="1800" spc="-10">
                <a:latin typeface="Times New Roman"/>
                <a:cs typeface="Times New Roman"/>
              </a:rPr>
              <a:t>entity-relationship-</a:t>
            </a:r>
            <a:r>
              <a:rPr dirty="0" sz="1800">
                <a:latin typeface="Times New Roman"/>
                <a:cs typeface="Times New Roman"/>
              </a:rPr>
              <a:t>model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+</a:t>
            </a:r>
            <a:r>
              <a:rPr dirty="0" sz="1800" spc="70"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“Auszeichnungssprache”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404040"/>
                </a:solidFill>
                <a:latin typeface="Times New Roman"/>
                <a:cs typeface="Times New Roman"/>
              </a:rPr>
              <a:t>.graphml-</a:t>
            </a:r>
            <a:r>
              <a:rPr dirty="0" sz="1800" spc="-10">
                <a:solidFill>
                  <a:srgbClr val="404040"/>
                </a:solidFill>
                <a:latin typeface="Times New Roman"/>
                <a:cs typeface="Times New Roman"/>
              </a:rPr>
              <a:t>Datei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60000"/>
            <a:ext cx="10038239" cy="5271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799" y="0"/>
            <a:ext cx="8190865" cy="5664835"/>
            <a:chOff x="-1799" y="0"/>
            <a:chExt cx="8190865" cy="56648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3959" y="808200"/>
              <a:ext cx="6204959" cy="224531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4759" y="3183840"/>
              <a:ext cx="5861159" cy="22453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4225" y="342903"/>
            <a:ext cx="300609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Tagging</a:t>
            </a:r>
            <a:r>
              <a:rPr dirty="0" spc="-45"/>
              <a:t> </a:t>
            </a:r>
            <a:r>
              <a:rPr dirty="0"/>
              <a:t>(event</a:t>
            </a:r>
            <a:r>
              <a:rPr dirty="0" spc="-35"/>
              <a:t> </a:t>
            </a:r>
            <a:r>
              <a:rPr dirty="0"/>
              <a:t>–</a:t>
            </a:r>
            <a:r>
              <a:rPr dirty="0" spc="-35"/>
              <a:t> </a:t>
            </a:r>
            <a:r>
              <a:rPr dirty="0" spc="-10"/>
              <a:t>function)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3971" y="554223"/>
            <a:ext cx="193484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Tagging</a:t>
            </a:r>
            <a:r>
              <a:rPr dirty="0" spc="-114"/>
              <a:t> </a:t>
            </a:r>
            <a:r>
              <a:rPr dirty="0" spc="-10"/>
              <a:t>(tagged)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4079" y="1040400"/>
            <a:ext cx="5407919" cy="39995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37597" y="5154748"/>
            <a:ext cx="30784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Beschreibung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auf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Dhd-</a:t>
            </a:r>
            <a:r>
              <a:rPr dirty="0" sz="1000">
                <a:latin typeface="Times New Roman"/>
                <a:cs typeface="Times New Roman"/>
              </a:rPr>
              <a:t>Blog: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https://dhd-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blog.org/?p=16737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618560" y="5302703"/>
            <a:ext cx="31750" cy="11430"/>
          </a:xfrm>
          <a:custGeom>
            <a:avLst/>
            <a:gdLst/>
            <a:ahLst/>
            <a:cxnLst/>
            <a:rect l="l" t="t" r="r" b="b"/>
            <a:pathLst>
              <a:path w="31750" h="11429">
                <a:moveTo>
                  <a:pt x="31737" y="11429"/>
                </a:moveTo>
                <a:lnTo>
                  <a:pt x="0" y="11429"/>
                </a:lnTo>
                <a:lnTo>
                  <a:pt x="0" y="0"/>
                </a:lnTo>
                <a:lnTo>
                  <a:pt x="31737" y="0"/>
                </a:lnTo>
                <a:lnTo>
                  <a:pt x="31737" y="11429"/>
                </a:lnTo>
                <a:close/>
              </a:path>
            </a:pathLst>
          </a:custGeom>
          <a:solidFill>
            <a:srgbClr val="FA4A1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4385" y="647103"/>
            <a:ext cx="323469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Times New Roman"/>
                <a:cs typeface="Times New Roman"/>
              </a:rPr>
              <a:t>Query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mask</a:t>
            </a:r>
            <a:r>
              <a:rPr dirty="0" sz="2200" spc="-1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(based</a:t>
            </a:r>
            <a:r>
              <a:rPr dirty="0" sz="2200" spc="-10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on</a:t>
            </a:r>
            <a:r>
              <a:rPr dirty="0" sz="2200" spc="-5">
                <a:latin typeface="Times New Roman"/>
                <a:cs typeface="Times New Roman"/>
              </a:rPr>
              <a:t> </a:t>
            </a:r>
            <a:r>
              <a:rPr dirty="0" sz="2200" spc="-20">
                <a:latin typeface="Times New Roman"/>
                <a:cs typeface="Times New Roman"/>
              </a:rPr>
              <a:t>CSV)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260104" y="2356256"/>
            <a:ext cx="3352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db_for_medieval_legal_transactions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3025" y="5060320"/>
            <a:ext cx="82994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uniwien wiEn..koEln20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799" y="0"/>
            <a:ext cx="2068195" cy="5664835"/>
            <a:chOff x="-1799" y="0"/>
            <a:chExt cx="2068195" cy="56648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" y="0"/>
              <a:ext cx="2066039" cy="56645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" y="25920"/>
              <a:ext cx="131400" cy="563827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60" y="359"/>
              <a:ext cx="131445" cy="5664200"/>
            </a:xfrm>
            <a:custGeom>
              <a:avLst/>
              <a:gdLst/>
              <a:ahLst/>
              <a:cxnLst/>
              <a:rect l="l" t="t" r="r" b="b"/>
              <a:pathLst>
                <a:path w="131445" h="5664200">
                  <a:moveTo>
                    <a:pt x="0" y="0"/>
                  </a:moveTo>
                  <a:lnTo>
                    <a:pt x="131399" y="0"/>
                  </a:lnTo>
                  <a:lnTo>
                    <a:pt x="131399" y="5663840"/>
                  </a:lnTo>
                  <a:lnTo>
                    <a:pt x="0" y="5663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F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-1799" y="187200"/>
              <a:ext cx="1155700" cy="461009"/>
            </a:xfrm>
            <a:custGeom>
              <a:avLst/>
              <a:gdLst/>
              <a:ahLst/>
              <a:cxnLst/>
              <a:rect l="l" t="t" r="r" b="b"/>
              <a:pathLst>
                <a:path w="1155700" h="461009">
                  <a:moveTo>
                    <a:pt x="977752" y="460799"/>
                  </a:moveTo>
                  <a:lnTo>
                    <a:pt x="905095" y="460799"/>
                  </a:lnTo>
                  <a:lnTo>
                    <a:pt x="0" y="457574"/>
                  </a:lnTo>
                  <a:lnTo>
                    <a:pt x="3110" y="0"/>
                  </a:lnTo>
                  <a:lnTo>
                    <a:pt x="974268" y="1566"/>
                  </a:lnTo>
                  <a:lnTo>
                    <a:pt x="977752" y="5898"/>
                  </a:lnTo>
                  <a:lnTo>
                    <a:pt x="981111" y="5898"/>
                  </a:lnTo>
                  <a:lnTo>
                    <a:pt x="981111" y="10229"/>
                  </a:lnTo>
                  <a:lnTo>
                    <a:pt x="984719" y="10229"/>
                  </a:lnTo>
                  <a:lnTo>
                    <a:pt x="1150559" y="218188"/>
                  </a:lnTo>
                  <a:lnTo>
                    <a:pt x="1154408" y="224686"/>
                  </a:lnTo>
                  <a:lnTo>
                    <a:pt x="1155691" y="231183"/>
                  </a:lnTo>
                  <a:lnTo>
                    <a:pt x="1154408" y="237680"/>
                  </a:lnTo>
                  <a:lnTo>
                    <a:pt x="1150559" y="244177"/>
                  </a:lnTo>
                  <a:lnTo>
                    <a:pt x="984719" y="452136"/>
                  </a:lnTo>
                  <a:lnTo>
                    <a:pt x="983599" y="453611"/>
                  </a:lnTo>
                  <a:lnTo>
                    <a:pt x="982230" y="454993"/>
                  </a:lnTo>
                  <a:lnTo>
                    <a:pt x="981111" y="456468"/>
                  </a:lnTo>
                  <a:lnTo>
                    <a:pt x="977752" y="460799"/>
                  </a:lnTo>
                  <a:close/>
                </a:path>
              </a:pathLst>
            </a:custGeom>
            <a:solidFill>
              <a:srgbClr val="A5301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4998228" y="554223"/>
            <a:ext cx="56832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>
                <a:latin typeface="Times New Roman"/>
                <a:cs typeface="Times New Roman"/>
              </a:rPr>
              <a:t>CSV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37597" y="5154748"/>
            <a:ext cx="30784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Beschreibung</a:t>
            </a:r>
            <a:r>
              <a:rPr dirty="0" sz="1000" spc="-30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auf</a:t>
            </a:r>
            <a:r>
              <a:rPr dirty="0" sz="1000" spc="-25">
                <a:latin typeface="Times New Roman"/>
                <a:cs typeface="Times New Roman"/>
              </a:rPr>
              <a:t> </a:t>
            </a:r>
            <a:r>
              <a:rPr dirty="0" sz="1000" spc="-10">
                <a:latin typeface="Times New Roman"/>
                <a:cs typeface="Times New Roman"/>
              </a:rPr>
              <a:t>Dhd-</a:t>
            </a:r>
            <a:r>
              <a:rPr dirty="0" sz="1000">
                <a:latin typeface="Times New Roman"/>
                <a:cs typeface="Times New Roman"/>
              </a:rPr>
              <a:t>Blog:</a:t>
            </a:r>
            <a:r>
              <a:rPr dirty="0" sz="1000" spc="5">
                <a:latin typeface="Times New Roman"/>
                <a:cs typeface="Times New Roman"/>
              </a:rPr>
              <a:t> </a:t>
            </a:r>
            <a:r>
              <a:rPr dirty="0" u="sng" sz="1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https://dhd-</a:t>
            </a:r>
            <a:r>
              <a:rPr dirty="0" u="sng" sz="10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blog.org/?p=16737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138680" y="1032120"/>
            <a:ext cx="7735570" cy="4282440"/>
            <a:chOff x="1138680" y="1032120"/>
            <a:chExt cx="7735570" cy="4282440"/>
          </a:xfrm>
        </p:grpSpPr>
        <p:sp>
          <p:nvSpPr>
            <p:cNvPr id="10" name="object 10" descr=""/>
            <p:cNvSpPr/>
            <p:nvPr/>
          </p:nvSpPr>
          <p:spPr>
            <a:xfrm>
              <a:off x="1618560" y="5302703"/>
              <a:ext cx="31750" cy="11430"/>
            </a:xfrm>
            <a:custGeom>
              <a:avLst/>
              <a:gdLst/>
              <a:ahLst/>
              <a:cxnLst/>
              <a:rect l="l" t="t" r="r" b="b"/>
              <a:pathLst>
                <a:path w="31750" h="11429">
                  <a:moveTo>
                    <a:pt x="31737" y="11429"/>
                  </a:moveTo>
                  <a:lnTo>
                    <a:pt x="0" y="11429"/>
                  </a:lnTo>
                  <a:lnTo>
                    <a:pt x="0" y="0"/>
                  </a:lnTo>
                  <a:lnTo>
                    <a:pt x="31737" y="0"/>
                  </a:lnTo>
                  <a:lnTo>
                    <a:pt x="31737" y="11429"/>
                  </a:lnTo>
                  <a:close/>
                </a:path>
              </a:pathLst>
            </a:custGeom>
            <a:solidFill>
              <a:srgbClr val="FA4A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960" y="1032120"/>
              <a:ext cx="7726679" cy="11390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8680" y="2332440"/>
              <a:ext cx="7710479" cy="118259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6960" y="3596760"/>
              <a:ext cx="7701839" cy="1474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PPP_KG</dc:title>
  <dcterms:created xsi:type="dcterms:W3CDTF">2022-10-21T05:10:11Z</dcterms:created>
  <dcterms:modified xsi:type="dcterms:W3CDTF">2022-10-21T05:10:11Z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